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6" r:id="rId7"/>
    <p:sldId id="267" r:id="rId8"/>
    <p:sldId id="269" r:id="rId9"/>
    <p:sldId id="268" r:id="rId10"/>
    <p:sldId id="274" r:id="rId11"/>
    <p:sldId id="275" r:id="rId12"/>
    <p:sldId id="276" r:id="rId13"/>
    <p:sldId id="277" r:id="rId14"/>
    <p:sldId id="270" r:id="rId15"/>
    <p:sldId id="271" r:id="rId16"/>
    <p:sldId id="273" r:id="rId17"/>
    <p:sldId id="272" r:id="rId18"/>
    <p:sldId id="278" r:id="rId19"/>
    <p:sldId id="283" r:id="rId20"/>
    <p:sldId id="279" r:id="rId21"/>
    <p:sldId id="280" r:id="rId22"/>
    <p:sldId id="281" r:id="rId23"/>
    <p:sldId id="282" r:id="rId24"/>
    <p:sldId id="261" r:id="rId25"/>
    <p:sldId id="262" r:id="rId26"/>
    <p:sldId id="263" r:id="rId27"/>
    <p:sldId id="264" r:id="rId28"/>
    <p:sldId id="284" r:id="rId29"/>
    <p:sldId id="285" r:id="rId30"/>
    <p:sldId id="286" r:id="rId31"/>
    <p:sldId id="287" r:id="rId32"/>
    <p:sldId id="288" r:id="rId33"/>
    <p:sldId id="289" r:id="rId34"/>
    <p:sldId id="290" r:id="rId35"/>
    <p:sldId id="291" r:id="rId36"/>
    <p:sldId id="292"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90" d="100"/>
          <a:sy n="90" d="100"/>
        </p:scale>
        <p:origin x="-732" y="42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43F3BF8-EC6C-43DA-B03C-461C5B0CCA74}" type="datetimeFigureOut">
              <a:rPr lang="en-US" smtClean="0"/>
              <a:pPr/>
              <a:t>4/9/2021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43F3BF8-EC6C-43DA-B03C-461C5B0CCA74}" type="datetimeFigureOut">
              <a:rPr lang="en-US" smtClean="0"/>
              <a:pPr/>
              <a:t>4/9/2021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43F3BF8-EC6C-43DA-B03C-461C5B0CCA74}" type="datetimeFigureOut">
              <a:rPr lang="en-US" smtClean="0"/>
              <a:pPr/>
              <a:t>4/9/2021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43F3BF8-EC6C-43DA-B03C-461C5B0CCA74}" type="datetimeFigureOut">
              <a:rPr lang="en-US" smtClean="0"/>
              <a:pPr/>
              <a:t>4/9/2021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3F3BF8-EC6C-43DA-B03C-461C5B0CCA74}" type="datetimeFigureOut">
              <a:rPr lang="en-US" smtClean="0"/>
              <a:pPr/>
              <a:t>4/9/2021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43F3BF8-EC6C-43DA-B03C-461C5B0CCA74}" type="datetimeFigureOut">
              <a:rPr lang="en-US" smtClean="0"/>
              <a:pPr/>
              <a:t>4/9/2021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43F3BF8-EC6C-43DA-B03C-461C5B0CCA74}" type="datetimeFigureOut">
              <a:rPr lang="en-US" smtClean="0"/>
              <a:pPr/>
              <a:t>4/9/2021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43F3BF8-EC6C-43DA-B03C-461C5B0CCA74}" type="datetimeFigureOut">
              <a:rPr lang="en-US" smtClean="0"/>
              <a:pPr/>
              <a:t>4/9/2021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F3BF8-EC6C-43DA-B03C-461C5B0CCA74}" type="datetimeFigureOut">
              <a:rPr lang="en-US" smtClean="0"/>
              <a:pPr/>
              <a:t>4/9/2021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3F3BF8-EC6C-43DA-B03C-461C5B0CCA74}" type="datetimeFigureOut">
              <a:rPr lang="en-US" smtClean="0"/>
              <a:pPr/>
              <a:t>4/9/2021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3F3BF8-EC6C-43DA-B03C-461C5B0CCA74}" type="datetimeFigureOut">
              <a:rPr lang="en-US" smtClean="0"/>
              <a:pPr/>
              <a:t>4/9/2021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BAB89-883D-4777-9A40-980EC285B3A0}"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F3BF8-EC6C-43DA-B03C-461C5B0CCA74}" type="datetimeFigureOut">
              <a:rPr lang="en-US" smtClean="0"/>
              <a:pPr/>
              <a:t>4/9/2021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BAB89-883D-4777-9A40-980EC285B3A0}"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hyperlink" Target="https://documentation.tricentis.com/tosca/1340/en/content/engines_3.0/sap_webextension/sap_fiori_controls.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umentation.tricentis.com/tosca/1340/en/content/engines_3.0/sap/sap_modules.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cumentation.tricentis.com/tosca/1340/en/content/engines_3.0/sap_webextension/sap_successfactors_controls.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ocumentation.tricentis.com/tosca/1340/en/content/engines_3.0/mobile/mobile_scan_different_screen_app_device.htm" TargetMode="External"/><Relationship Id="rId3" Type="http://schemas.openxmlformats.org/officeDocument/2006/relationships/hyperlink" Target="https://documentation.tricentis.com/tosca/1340/en/content/engines_3.0/mobile/tbox_mobileweb_ios.htm" TargetMode="External"/><Relationship Id="rId7" Type="http://schemas.openxmlformats.org/officeDocument/2006/relationships/hyperlink" Target="https://documentation.tricentis.com/tosca/1340/en/content/engines_3.0/mobile/mobile_scan_select_controls.htm" TargetMode="External"/><Relationship Id="rId2" Type="http://schemas.openxmlformats.org/officeDocument/2006/relationships/hyperlink" Target="https://documentation.tricentis.com/tosca/1340/en/content/engines_3.0/mobile/tbox_mobileweb_android.htm" TargetMode="External"/><Relationship Id="rId1" Type="http://schemas.openxmlformats.org/officeDocument/2006/relationships/slideLayout" Target="../slideLayouts/slideLayout2.xml"/><Relationship Id="rId6" Type="http://schemas.openxmlformats.org/officeDocument/2006/relationships/hyperlink" Target="https://documentation.tricentis.com/tosca/1340/en/content/engines_3.0/mobile/mobile_scan_add_mobile_app.htm" TargetMode="External"/><Relationship Id="rId5" Type="http://schemas.openxmlformats.org/officeDocument/2006/relationships/hyperlink" Target="https://documentation.tricentis.com/tosca/1340/en/content/engines_3.0/mobile/mobile_scan_add_mobile_device.htm" TargetMode="External"/><Relationship Id="rId10" Type="http://schemas.openxmlformats.org/officeDocument/2006/relationships/hyperlink" Target="https://documentation.tricentis.com/tosca/1340/en/content/engines_3.0/mobile/tbox_mobile_engine_configure_scan_clouds.htm" TargetMode="External"/><Relationship Id="rId4" Type="http://schemas.openxmlformats.org/officeDocument/2006/relationships/hyperlink" Target="https://documentation.tricentis.com/tosca/1340/en/content/engines_3.0/mobile/mobile_scan_start.htm" TargetMode="External"/><Relationship Id="rId9" Type="http://schemas.openxmlformats.org/officeDocument/2006/relationships/hyperlink" Target="https://documentation.tricentis.com/tosca/1340/en/content/engines_3.0/mobile/tbox_mobileweb_set_appium_capabilities.ht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ocumentation.tricentis.com/tosca/1340/en/content/engines_3.0/mobile/tbox_mobileweb_android.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29.jpeg"/><Relationship Id="rId18" Type="http://schemas.openxmlformats.org/officeDocument/2006/relationships/image" Target="../media/image34.jpeg"/><Relationship Id="rId26" Type="http://schemas.openxmlformats.org/officeDocument/2006/relationships/image" Target="../media/image42.jpeg"/><Relationship Id="rId39" Type="http://schemas.openxmlformats.org/officeDocument/2006/relationships/image" Target="../media/image55.jpeg"/><Relationship Id="rId21" Type="http://schemas.openxmlformats.org/officeDocument/2006/relationships/image" Target="../media/image37.jpeg"/><Relationship Id="rId34" Type="http://schemas.openxmlformats.org/officeDocument/2006/relationships/image" Target="../media/image50.jpeg"/><Relationship Id="rId42" Type="http://schemas.openxmlformats.org/officeDocument/2006/relationships/image" Target="../media/image58.jpeg"/><Relationship Id="rId47" Type="http://schemas.openxmlformats.org/officeDocument/2006/relationships/image" Target="../media/image63.jpeg"/><Relationship Id="rId50" Type="http://schemas.openxmlformats.org/officeDocument/2006/relationships/image" Target="../media/image66.jpeg"/><Relationship Id="rId55" Type="http://schemas.openxmlformats.org/officeDocument/2006/relationships/image" Target="../media/image71.jpeg"/><Relationship Id="rId7" Type="http://schemas.openxmlformats.org/officeDocument/2006/relationships/image" Target="../media/image23.jpeg"/><Relationship Id="rId12" Type="http://schemas.openxmlformats.org/officeDocument/2006/relationships/image" Target="../media/image28.jpeg"/><Relationship Id="rId17" Type="http://schemas.openxmlformats.org/officeDocument/2006/relationships/image" Target="../media/image33.jpeg"/><Relationship Id="rId25" Type="http://schemas.openxmlformats.org/officeDocument/2006/relationships/image" Target="../media/image41.jpeg"/><Relationship Id="rId33" Type="http://schemas.openxmlformats.org/officeDocument/2006/relationships/image" Target="../media/image49.jpeg"/><Relationship Id="rId38" Type="http://schemas.openxmlformats.org/officeDocument/2006/relationships/image" Target="../media/image54.jpeg"/><Relationship Id="rId46" Type="http://schemas.openxmlformats.org/officeDocument/2006/relationships/image" Target="../media/image62.jpeg"/><Relationship Id="rId2" Type="http://schemas.openxmlformats.org/officeDocument/2006/relationships/image" Target="../media/image18.jpeg"/><Relationship Id="rId16" Type="http://schemas.openxmlformats.org/officeDocument/2006/relationships/image" Target="../media/image32.jpeg"/><Relationship Id="rId20" Type="http://schemas.openxmlformats.org/officeDocument/2006/relationships/image" Target="../media/image36.jpeg"/><Relationship Id="rId29" Type="http://schemas.openxmlformats.org/officeDocument/2006/relationships/image" Target="../media/image45.jpeg"/><Relationship Id="rId41" Type="http://schemas.openxmlformats.org/officeDocument/2006/relationships/image" Target="../media/image57.jpeg"/><Relationship Id="rId54"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jpeg"/><Relationship Id="rId24" Type="http://schemas.openxmlformats.org/officeDocument/2006/relationships/image" Target="../media/image40.jpeg"/><Relationship Id="rId32" Type="http://schemas.openxmlformats.org/officeDocument/2006/relationships/image" Target="../media/image48.jpeg"/><Relationship Id="rId37" Type="http://schemas.openxmlformats.org/officeDocument/2006/relationships/image" Target="../media/image53.jpeg"/><Relationship Id="rId40" Type="http://schemas.openxmlformats.org/officeDocument/2006/relationships/image" Target="../media/image56.jpeg"/><Relationship Id="rId45" Type="http://schemas.openxmlformats.org/officeDocument/2006/relationships/image" Target="../media/image61.jpeg"/><Relationship Id="rId53" Type="http://schemas.openxmlformats.org/officeDocument/2006/relationships/image" Target="../media/image69.jpeg"/><Relationship Id="rId5" Type="http://schemas.openxmlformats.org/officeDocument/2006/relationships/image" Target="../media/image21.jpeg"/><Relationship Id="rId15" Type="http://schemas.openxmlformats.org/officeDocument/2006/relationships/image" Target="../media/image31.jpeg"/><Relationship Id="rId23" Type="http://schemas.openxmlformats.org/officeDocument/2006/relationships/image" Target="../media/image39.jpeg"/><Relationship Id="rId28" Type="http://schemas.openxmlformats.org/officeDocument/2006/relationships/image" Target="../media/image44.jpeg"/><Relationship Id="rId36" Type="http://schemas.openxmlformats.org/officeDocument/2006/relationships/image" Target="../media/image52.jpeg"/><Relationship Id="rId49" Type="http://schemas.openxmlformats.org/officeDocument/2006/relationships/image" Target="../media/image65.jpeg"/><Relationship Id="rId57" Type="http://schemas.openxmlformats.org/officeDocument/2006/relationships/image" Target="../media/image73.jpeg"/><Relationship Id="rId10" Type="http://schemas.openxmlformats.org/officeDocument/2006/relationships/image" Target="../media/image26.jpeg"/><Relationship Id="rId19" Type="http://schemas.openxmlformats.org/officeDocument/2006/relationships/image" Target="../media/image35.jpeg"/><Relationship Id="rId31" Type="http://schemas.openxmlformats.org/officeDocument/2006/relationships/image" Target="../media/image47.jpeg"/><Relationship Id="rId44" Type="http://schemas.openxmlformats.org/officeDocument/2006/relationships/image" Target="../media/image60.jpeg"/><Relationship Id="rId52" Type="http://schemas.openxmlformats.org/officeDocument/2006/relationships/image" Target="../media/image68.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jpeg"/><Relationship Id="rId22" Type="http://schemas.openxmlformats.org/officeDocument/2006/relationships/image" Target="../media/image38.jpeg"/><Relationship Id="rId27" Type="http://schemas.openxmlformats.org/officeDocument/2006/relationships/image" Target="../media/image43.jpeg"/><Relationship Id="rId30" Type="http://schemas.openxmlformats.org/officeDocument/2006/relationships/image" Target="../media/image46.jpeg"/><Relationship Id="rId35" Type="http://schemas.openxmlformats.org/officeDocument/2006/relationships/image" Target="../media/image51.jpeg"/><Relationship Id="rId43" Type="http://schemas.openxmlformats.org/officeDocument/2006/relationships/image" Target="../media/image59.jpeg"/><Relationship Id="rId48" Type="http://schemas.openxmlformats.org/officeDocument/2006/relationships/image" Target="../media/image64.jpeg"/><Relationship Id="rId56" Type="http://schemas.openxmlformats.org/officeDocument/2006/relationships/image" Target="../media/image72.jpeg"/><Relationship Id="rId8" Type="http://schemas.openxmlformats.org/officeDocument/2006/relationships/image" Target="../media/image24.jpeg"/><Relationship Id="rId51" Type="http://schemas.openxmlformats.org/officeDocument/2006/relationships/image" Target="../media/image67.jpeg"/><Relationship Id="rId3" Type="http://schemas.openxmlformats.org/officeDocument/2006/relationships/image" Target="../media/image1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Tosca object model	</a:t>
            </a:r>
            <a:endParaRPr lang="en-IN" dirty="0"/>
          </a:p>
        </p:txBody>
      </p:sp>
      <p:pic>
        <p:nvPicPr>
          <p:cNvPr id="2765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query</a:t>
            </a:r>
            <a:endParaRPr lang="en-IN" dirty="0"/>
          </a:p>
        </p:txBody>
      </p:sp>
      <p:pic>
        <p:nvPicPr>
          <p:cNvPr id="28674" name="Picture 2"/>
          <p:cNvPicPr>
            <a:picLocks noGrp="1" noChangeAspect="1" noChangeArrowheads="1"/>
          </p:cNvPicPr>
          <p:nvPr>
            <p:ph idx="1"/>
          </p:nvPr>
        </p:nvPicPr>
        <p:blipFill>
          <a:blip r:embed="rId2"/>
          <a:srcRect l="4741" t="19888" b="9084"/>
          <a:stretch>
            <a:fillRect/>
          </a:stretch>
        </p:blipFill>
        <p:spPr bwMode="auto">
          <a:xfrm>
            <a:off x="-58056" y="1785926"/>
            <a:ext cx="9202056" cy="38576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IN" dirty="0"/>
          </a:p>
        </p:txBody>
      </p:sp>
      <p:sp>
        <p:nvSpPr>
          <p:cNvPr id="3" name="Content Placeholder 2"/>
          <p:cNvSpPr>
            <a:spLocks noGrp="1"/>
          </p:cNvSpPr>
          <p:nvPr>
            <p:ph idx="1"/>
          </p:nvPr>
        </p:nvSpPr>
        <p:spPr>
          <a:xfrm>
            <a:off x="457200" y="1600200"/>
            <a:ext cx="3400420" cy="4525963"/>
          </a:xfrm>
        </p:spPr>
        <p:txBody>
          <a:bodyPr>
            <a:normAutofit/>
          </a:bodyPr>
          <a:lstStyle/>
          <a:p>
            <a:r>
              <a:rPr lang="en-US" dirty="0" smtClean="0"/>
              <a:t>==</a:t>
            </a:r>
          </a:p>
          <a:p>
            <a:r>
              <a:rPr lang="en-US" dirty="0" smtClean="0"/>
              <a:t>!=</a:t>
            </a:r>
          </a:p>
          <a:p>
            <a:r>
              <a:rPr lang="en-US" dirty="0" smtClean="0"/>
              <a:t>=?</a:t>
            </a:r>
          </a:p>
          <a:p>
            <a:r>
              <a:rPr lang="en-US" dirty="0" smtClean="0"/>
              <a:t>&lt;</a:t>
            </a:r>
          </a:p>
          <a:p>
            <a:r>
              <a:rPr lang="en-US" dirty="0" smtClean="0"/>
              <a:t>&gt;</a:t>
            </a:r>
          </a:p>
          <a:p>
            <a:r>
              <a:rPr lang="en-US" dirty="0" smtClean="0">
                <a:sym typeface="Wingdings" pitchFamily="2" charset="2"/>
              </a:rPr>
              <a:t>&lt;=</a:t>
            </a:r>
          </a:p>
          <a:p>
            <a:r>
              <a:rPr lang="en-US" dirty="0" smtClean="0">
                <a:sym typeface="Wingdings" pitchFamily="2" charset="2"/>
              </a:rPr>
              <a:t>&gt;=</a:t>
            </a:r>
            <a:endParaRPr lang="en-US" dirty="0" smtClean="0"/>
          </a:p>
          <a:p>
            <a:endParaRPr lang="en-IN" dirty="0"/>
          </a:p>
        </p:txBody>
      </p:sp>
      <p:sp>
        <p:nvSpPr>
          <p:cNvPr id="4" name="Content Placeholder 2"/>
          <p:cNvSpPr txBox="1">
            <a:spLocks/>
          </p:cNvSpPr>
          <p:nvPr/>
        </p:nvSpPr>
        <p:spPr>
          <a:xfrm>
            <a:off x="4572000" y="1643050"/>
            <a:ext cx="340042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a:t>
            </a:r>
            <a:r>
              <a:rPr lang="en-US" sz="3200" dirty="0" err="1" smtClean="0"/>
              <a:t>i</a:t>
            </a:r>
            <a:r>
              <a:rPr lang="en-US" sz="3200" dirty="0" smtClean="0"/>
              <a:t>= case insensitive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=&gt; is right part contain left part</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4724400" y="3929066"/>
            <a:ext cx="3400420" cy="239234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Relational Operators</a:t>
            </a:r>
          </a:p>
          <a:p>
            <a:pPr marL="800100" lvl="1" indent="-342900">
              <a:spcBef>
                <a:spcPct val="20000"/>
              </a:spcBef>
              <a:buFont typeface="Arial" pitchFamily="34" charset="0"/>
              <a:buChar cha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AND</a:t>
            </a:r>
          </a:p>
          <a:p>
            <a:pPr marL="800100" lvl="1" indent="-342900">
              <a:spcBef>
                <a:spcPct val="20000"/>
              </a:spcBef>
              <a:buFont typeface="Arial" pitchFamily="34" charset="0"/>
              <a:buChar char="•"/>
            </a:pPr>
            <a:r>
              <a:rPr lang="en-US" sz="3200" dirty="0" smtClean="0"/>
              <a:t>OR</a:t>
            </a: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IN" dirty="0"/>
          </a:p>
        </p:txBody>
      </p:sp>
      <p:sp>
        <p:nvSpPr>
          <p:cNvPr id="3" name="Content Placeholder 2"/>
          <p:cNvSpPr>
            <a:spLocks noGrp="1"/>
          </p:cNvSpPr>
          <p:nvPr>
            <p:ph idx="1"/>
          </p:nvPr>
        </p:nvSpPr>
        <p:spPr/>
        <p:txBody>
          <a:bodyPr/>
          <a:lstStyle/>
          <a:p>
            <a:r>
              <a:rPr lang="en-US" dirty="0" smtClean="0"/>
              <a:t>UNION</a:t>
            </a:r>
          </a:p>
          <a:p>
            <a:r>
              <a:rPr lang="en-US" dirty="0" smtClean="0"/>
              <a:t>Intersections</a:t>
            </a:r>
          </a:p>
          <a:p>
            <a:r>
              <a:rPr lang="en-US" dirty="0" smtClean="0"/>
              <a:t>Complement</a:t>
            </a:r>
          </a:p>
          <a:p>
            <a:r>
              <a:rPr lang="en-US" dirty="0" smtClean="0"/>
              <a:t>Count</a:t>
            </a:r>
          </a:p>
          <a:p>
            <a:r>
              <a:rPr lang="en-US" dirty="0" smtClean="0"/>
              <a:t>SORT</a:t>
            </a:r>
          </a:p>
          <a:p>
            <a:r>
              <a:rPr lang="en-US" dirty="0" smtClean="0"/>
              <a:t>EVALCP</a:t>
            </a:r>
          </a:p>
          <a:p>
            <a:r>
              <a:rPr lang="en-US" dirty="0" smtClean="0"/>
              <a:t>SUBSET</a:t>
            </a: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TQL</a:t>
            </a:r>
            <a:endParaRPr lang="en-IN" dirty="0"/>
          </a:p>
        </p:txBody>
      </p:sp>
      <p:sp>
        <p:nvSpPr>
          <p:cNvPr id="3" name="Content Placeholder 2"/>
          <p:cNvSpPr>
            <a:spLocks noGrp="1"/>
          </p:cNvSpPr>
          <p:nvPr>
            <p:ph idx="1"/>
          </p:nvPr>
        </p:nvSpPr>
        <p:spPr/>
        <p:txBody>
          <a:bodyPr>
            <a:normAutofit fontScale="70000" lnSpcReduction="20000"/>
          </a:bodyPr>
          <a:lstStyle/>
          <a:p>
            <a:r>
              <a:rPr lang="en-US" b="1" dirty="0" smtClean="0"/>
              <a:t>=&gt;</a:t>
            </a:r>
            <a:r>
              <a:rPr lang="en-US" b="1" dirty="0" err="1" smtClean="0"/>
              <a:t>SUBPARTS:TestCase</a:t>
            </a:r>
            <a:r>
              <a:rPr lang="en-US" b="1" dirty="0" smtClean="0"/>
              <a:t>[</a:t>
            </a:r>
            <a:r>
              <a:rPr lang="en-US" b="1" dirty="0" err="1" smtClean="0"/>
              <a:t>TestCaseWorkState</a:t>
            </a:r>
            <a:r>
              <a:rPr lang="en-US" b="1" dirty="0" smtClean="0"/>
              <a:t>==“COMPLETED”]</a:t>
            </a:r>
          </a:p>
          <a:p>
            <a:pPr lvl="1"/>
            <a:r>
              <a:rPr lang="en-IN" dirty="0" smtClean="0"/>
              <a:t>we search the Subparts of the Test Cases Section for Test Cases that have the Test Case Work State Completed </a:t>
            </a:r>
          </a:p>
          <a:p>
            <a:pPr lvl="1">
              <a:buNone/>
            </a:pPr>
            <a:endParaRPr lang="en-IN" dirty="0" smtClean="0"/>
          </a:p>
          <a:p>
            <a:pPr marL="342900" lvl="1" indent="-342900">
              <a:buFont typeface="Arial" pitchFamily="34" charset="0"/>
              <a:buChar char="•"/>
            </a:pPr>
            <a:r>
              <a:rPr lang="en-US" sz="3200" b="1" dirty="0" smtClean="0"/>
              <a:t>=&gt;</a:t>
            </a:r>
            <a:r>
              <a:rPr lang="en-US" sz="3200" b="1" dirty="0" err="1" smtClean="0"/>
              <a:t>SUBPARTS:TestCase</a:t>
            </a:r>
            <a:r>
              <a:rPr lang="en-US" sz="3200" b="1" dirty="0" smtClean="0"/>
              <a:t>[</a:t>
            </a:r>
            <a:r>
              <a:rPr lang="en-US" sz="3200" b="1" dirty="0" err="1" smtClean="0"/>
              <a:t>IsTemplate</a:t>
            </a:r>
            <a:r>
              <a:rPr lang="en-US" sz="3200" b="1" dirty="0" smtClean="0"/>
              <a:t>==“FALSE” AND </a:t>
            </a:r>
            <a:r>
              <a:rPr lang="en-US" sz="3200" b="1" dirty="0" err="1" smtClean="0"/>
              <a:t>TestCaseWorkState</a:t>
            </a:r>
            <a:r>
              <a:rPr lang="en-US" sz="3200" b="1" dirty="0" smtClean="0"/>
              <a:t>==“COMPLETED” AND Count(“</a:t>
            </a:r>
            <a:r>
              <a:rPr lang="en-US" sz="3200" b="1" dirty="0" err="1" smtClean="0"/>
              <a:t>ExecutionEntries</a:t>
            </a:r>
            <a:r>
              <a:rPr lang="en-US" sz="3200" b="1" dirty="0" smtClean="0"/>
              <a:t>”)==“0”]</a:t>
            </a:r>
          </a:p>
          <a:p>
            <a:pPr lvl="1"/>
            <a:r>
              <a:rPr lang="en-IN" dirty="0" smtClean="0"/>
              <a:t>search the for </a:t>
            </a:r>
            <a:r>
              <a:rPr lang="en-IN" dirty="0" err="1" smtClean="0"/>
              <a:t>TestCases</a:t>
            </a:r>
            <a:r>
              <a:rPr lang="en-IN" dirty="0" smtClean="0"/>
              <a:t> that have the </a:t>
            </a:r>
            <a:r>
              <a:rPr lang="en-IN" dirty="0" err="1" smtClean="0"/>
              <a:t>TestCaseWorkState</a:t>
            </a:r>
            <a:r>
              <a:rPr lang="en-IN" dirty="0" smtClean="0"/>
              <a:t> Completed and are not linked to an Execution List yet</a:t>
            </a:r>
          </a:p>
          <a:p>
            <a:r>
              <a:rPr lang="en-IN" b="1" dirty="0" smtClean="0"/>
              <a:t>The query consist of three parts:</a:t>
            </a:r>
          </a:p>
          <a:p>
            <a:pPr lvl="1"/>
            <a:r>
              <a:rPr lang="en-IN" dirty="0" smtClean="0"/>
              <a:t>It checks for </a:t>
            </a:r>
            <a:r>
              <a:rPr lang="en-IN" dirty="0" err="1" smtClean="0"/>
              <a:t>TestCases</a:t>
            </a:r>
            <a:r>
              <a:rPr lang="en-IN" dirty="0" smtClean="0"/>
              <a:t> that are not Templates AND</a:t>
            </a:r>
          </a:p>
          <a:p>
            <a:pPr lvl="1"/>
            <a:r>
              <a:rPr lang="en-IN" dirty="0" smtClean="0"/>
              <a:t>They must have the </a:t>
            </a:r>
            <a:r>
              <a:rPr lang="en-IN" dirty="0" err="1" smtClean="0"/>
              <a:t>TestCaseWorkState</a:t>
            </a:r>
            <a:r>
              <a:rPr lang="en-IN" dirty="0" smtClean="0"/>
              <a:t> COMPLETED AND</a:t>
            </a:r>
          </a:p>
          <a:p>
            <a:pPr lvl="1"/>
            <a:r>
              <a:rPr lang="en-IN" dirty="0" smtClean="0"/>
              <a:t>The count for Execution Entries for them must be 0 </a:t>
            </a:r>
          </a:p>
          <a:p>
            <a:pPr lvl="1">
              <a:buNone/>
            </a:pPr>
            <a:endParaRPr lang="en-US" dirty="0" smtClean="0"/>
          </a:p>
          <a:p>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dirty="0" smtClean="0"/>
              <a:t>=&gt;</a:t>
            </a:r>
            <a:r>
              <a:rPr lang="en-US" dirty="0" err="1" smtClean="0"/>
              <a:t>SUBPARTS:TestCase</a:t>
            </a:r>
            <a:r>
              <a:rPr lang="en-US" dirty="0" smtClean="0"/>
              <a:t>[</a:t>
            </a:r>
            <a:r>
              <a:rPr lang="en-US" dirty="0" err="1" smtClean="0"/>
              <a:t>IsTemplate</a:t>
            </a:r>
            <a:r>
              <a:rPr lang="en-US" dirty="0" smtClean="0"/>
              <a:t>==“False” AND </a:t>
            </a:r>
            <a:r>
              <a:rPr lang="en-US" dirty="0" err="1" smtClean="0"/>
              <a:t>TestCaseWorkState</a:t>
            </a:r>
            <a:r>
              <a:rPr lang="en-US" dirty="0" smtClean="0"/>
              <a:t>!=“COMPLETED” AND Count(“</a:t>
            </a:r>
            <a:r>
              <a:rPr lang="en-US" dirty="0" err="1" smtClean="0"/>
              <a:t>ExecutionEntries</a:t>
            </a:r>
            <a:r>
              <a:rPr lang="en-US" dirty="0" smtClean="0"/>
              <a:t>”)&gt;”0”]</a:t>
            </a:r>
          </a:p>
          <a:p>
            <a:endParaRPr lang="en-IN" dirty="0" smtClean="0"/>
          </a:p>
          <a:p>
            <a:pPr lvl="1"/>
            <a:r>
              <a:rPr lang="en-IN" dirty="0" smtClean="0"/>
              <a:t>Search the for </a:t>
            </a:r>
            <a:r>
              <a:rPr lang="en-IN" dirty="0" err="1" smtClean="0"/>
              <a:t>TestCases</a:t>
            </a:r>
            <a:r>
              <a:rPr lang="en-IN" dirty="0" smtClean="0"/>
              <a:t> that do not have the </a:t>
            </a:r>
            <a:r>
              <a:rPr lang="en-IN" dirty="0" err="1" smtClean="0"/>
              <a:t>TestCase</a:t>
            </a:r>
            <a:r>
              <a:rPr lang="en-IN" dirty="0" smtClean="0"/>
              <a:t> </a:t>
            </a:r>
            <a:r>
              <a:rPr lang="en-IN" dirty="0" err="1" smtClean="0"/>
              <a:t>WorkState</a:t>
            </a:r>
            <a:r>
              <a:rPr lang="en-IN" dirty="0" smtClean="0"/>
              <a:t> Completed but are linked to an </a:t>
            </a:r>
            <a:r>
              <a:rPr lang="en-IN" dirty="0" err="1" smtClean="0"/>
              <a:t>ExecutionList</a:t>
            </a:r>
            <a:endParaRPr lang="en-IN" dirty="0" smtClean="0"/>
          </a:p>
          <a:p>
            <a:pPr lvl="1">
              <a:buNone/>
            </a:pPr>
            <a:r>
              <a:rPr lang="en-IN" b="1" dirty="0" smtClean="0"/>
              <a:t>The query consist of three parts:</a:t>
            </a:r>
          </a:p>
          <a:p>
            <a:pPr lvl="1"/>
            <a:r>
              <a:rPr lang="en-IN" dirty="0" smtClean="0"/>
              <a:t>It checks for </a:t>
            </a:r>
            <a:r>
              <a:rPr lang="en-IN" dirty="0" err="1" smtClean="0"/>
              <a:t>TestCases</a:t>
            </a:r>
            <a:r>
              <a:rPr lang="en-IN" dirty="0" smtClean="0"/>
              <a:t> that are not Templates AND</a:t>
            </a:r>
          </a:p>
          <a:p>
            <a:pPr lvl="1"/>
            <a:r>
              <a:rPr lang="en-IN" dirty="0" smtClean="0"/>
              <a:t>They must not have the </a:t>
            </a:r>
            <a:r>
              <a:rPr lang="en-IN" dirty="0" err="1" smtClean="0"/>
              <a:t>TestCase</a:t>
            </a:r>
            <a:r>
              <a:rPr lang="en-IN" dirty="0" smtClean="0"/>
              <a:t> </a:t>
            </a:r>
            <a:r>
              <a:rPr lang="en-IN" dirty="0" err="1" smtClean="0"/>
              <a:t>WorkState</a:t>
            </a:r>
            <a:r>
              <a:rPr lang="en-IN" dirty="0" smtClean="0"/>
              <a:t> COMPLETED AND</a:t>
            </a:r>
          </a:p>
          <a:p>
            <a:pPr lvl="1"/>
            <a:r>
              <a:rPr lang="en-IN" dirty="0" smtClean="0"/>
              <a:t>The count for </a:t>
            </a:r>
            <a:r>
              <a:rPr lang="en-IN" dirty="0" err="1" smtClean="0"/>
              <a:t>ExecutionEntries</a:t>
            </a:r>
            <a:r>
              <a:rPr lang="en-IN" dirty="0" smtClean="0"/>
              <a:t> for them must be greater than 0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smtClean="0"/>
              <a:t>=&gt;</a:t>
            </a:r>
            <a:r>
              <a:rPr lang="en-US" dirty="0" err="1" smtClean="0"/>
              <a:t>SUBPARTS:Xmodule</a:t>
            </a:r>
            <a:r>
              <a:rPr lang="en-US" dirty="0" smtClean="0"/>
              <a:t>[Count(“</a:t>
            </a:r>
            <a:r>
              <a:rPr lang="en-US" dirty="0" err="1" smtClean="0"/>
              <a:t>TestSteps</a:t>
            </a:r>
            <a:r>
              <a:rPr lang="en-US" dirty="0" smtClean="0"/>
              <a:t>”)==“0”]</a:t>
            </a:r>
          </a:p>
          <a:p>
            <a:pPr lvl="1"/>
            <a:r>
              <a:rPr lang="en-IN" dirty="0" smtClean="0"/>
              <a:t>Example we search the Subparts of the Modules Section for </a:t>
            </a:r>
            <a:r>
              <a:rPr lang="en-IN" dirty="0" err="1" smtClean="0"/>
              <a:t>XModules</a:t>
            </a:r>
            <a:r>
              <a:rPr lang="en-IN" dirty="0" smtClean="0"/>
              <a:t> that are not used as </a:t>
            </a:r>
            <a:r>
              <a:rPr lang="en-IN" dirty="0" err="1" smtClean="0"/>
              <a:t>TestSteps</a:t>
            </a:r>
            <a:r>
              <a:rPr lang="en-IN" dirty="0" smtClean="0"/>
              <a:t> </a:t>
            </a:r>
          </a:p>
          <a:p>
            <a:r>
              <a:rPr lang="en-US" dirty="0" smtClean="0"/>
              <a:t>=&gt;</a:t>
            </a:r>
            <a:r>
              <a:rPr lang="en-US" dirty="0" err="1" smtClean="0"/>
              <a:t>SUBPARTS:Xmodule</a:t>
            </a:r>
            <a:r>
              <a:rPr lang="en-US" dirty="0" smtClean="0"/>
              <a:t>[(</a:t>
            </a:r>
            <a:r>
              <a:rPr lang="en-US" dirty="0" err="1" smtClean="0"/>
              <a:t>IsTboxModule</a:t>
            </a:r>
            <a:r>
              <a:rPr lang="en-US" dirty="0" smtClean="0"/>
              <a:t>=?”True”)]</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Mandates</a:t>
            </a:r>
            <a:endParaRPr lang="en-IN" dirty="0"/>
          </a:p>
        </p:txBody>
      </p:sp>
      <p:sp>
        <p:nvSpPr>
          <p:cNvPr id="3" name="Content Placeholder 2"/>
          <p:cNvSpPr>
            <a:spLocks noGrp="1"/>
          </p:cNvSpPr>
          <p:nvPr>
            <p:ph idx="1"/>
          </p:nvPr>
        </p:nvSpPr>
        <p:spPr/>
        <p:txBody>
          <a:bodyPr>
            <a:normAutofit fontScale="62500" lnSpcReduction="20000"/>
          </a:bodyPr>
          <a:lstStyle/>
          <a:p>
            <a:r>
              <a:rPr lang="en-IN" dirty="0" smtClean="0"/>
              <a:t>In a multiuser workspace, several testers should be able to execute the same tests simultaneously. They should also be able to execute these tests independently, so as to not overwrite other testers' results.</a:t>
            </a:r>
          </a:p>
          <a:p>
            <a:r>
              <a:rPr lang="en-IN" dirty="0" smtClean="0"/>
              <a:t>You can facilitate this by working with </a:t>
            </a:r>
            <a:r>
              <a:rPr lang="en-IN" dirty="0" err="1" smtClean="0"/>
              <a:t>TestMandates</a:t>
            </a:r>
            <a:r>
              <a:rPr lang="en-IN" dirty="0" smtClean="0"/>
              <a:t>. In this case, each tester creates a </a:t>
            </a:r>
            <a:r>
              <a:rPr lang="en-IN" dirty="0" err="1" smtClean="0"/>
              <a:t>TestMandate</a:t>
            </a:r>
            <a:r>
              <a:rPr lang="en-IN" dirty="0" smtClean="0"/>
              <a:t> in their own workspace and links it to a test object:</a:t>
            </a:r>
          </a:p>
          <a:p>
            <a:pPr lvl="1"/>
            <a:r>
              <a:rPr lang="en-IN" dirty="0" err="1" smtClean="0"/>
              <a:t>ExecutionList</a:t>
            </a:r>
            <a:r>
              <a:rPr lang="en-IN" dirty="0" smtClean="0"/>
              <a:t> folders	</a:t>
            </a:r>
          </a:p>
          <a:p>
            <a:pPr lvl="1"/>
            <a:r>
              <a:rPr lang="en-IN" dirty="0" err="1" smtClean="0"/>
              <a:t>ExecutionLists</a:t>
            </a:r>
            <a:endParaRPr lang="en-IN" dirty="0" smtClean="0"/>
          </a:p>
          <a:p>
            <a:pPr lvl="1"/>
            <a:r>
              <a:rPr lang="en-IN" dirty="0" err="1" smtClean="0"/>
              <a:t>ExecutionEntry</a:t>
            </a:r>
            <a:r>
              <a:rPr lang="en-IN" dirty="0" smtClean="0"/>
              <a:t> folders</a:t>
            </a:r>
          </a:p>
          <a:p>
            <a:pPr lvl="1"/>
            <a:r>
              <a:rPr lang="en-IN" dirty="0" err="1" smtClean="0"/>
              <a:t>ExecutionEntries</a:t>
            </a:r>
            <a:endParaRPr lang="en-IN" dirty="0" smtClean="0"/>
          </a:p>
          <a:p>
            <a:r>
              <a:rPr lang="en-IN" dirty="0" smtClean="0"/>
              <a:t>Once testers have done so, they execute the </a:t>
            </a:r>
            <a:r>
              <a:rPr lang="en-IN" dirty="0" err="1" smtClean="0"/>
              <a:t>TestMandate</a:t>
            </a:r>
            <a:r>
              <a:rPr lang="en-IN" dirty="0" smtClean="0"/>
              <a:t> and not the original test object. Tosca Commander then writes the results to the </a:t>
            </a:r>
            <a:r>
              <a:rPr lang="en-IN" dirty="0" err="1" smtClean="0"/>
              <a:t>ActualLog</a:t>
            </a:r>
            <a:r>
              <a:rPr lang="en-IN" dirty="0" smtClean="0"/>
              <a:t> of the </a:t>
            </a:r>
            <a:r>
              <a:rPr lang="en-IN" dirty="0" err="1" smtClean="0"/>
              <a:t>TestMandate</a:t>
            </a:r>
            <a:r>
              <a:rPr lang="en-IN" dirty="0" smtClean="0"/>
              <a:t> and the </a:t>
            </a:r>
            <a:r>
              <a:rPr lang="en-IN" dirty="0" err="1" smtClean="0"/>
              <a:t>ActualLog</a:t>
            </a:r>
            <a:r>
              <a:rPr lang="en-IN" dirty="0" smtClean="0"/>
              <a:t> of the test object.</a:t>
            </a:r>
          </a:p>
          <a:p>
            <a:r>
              <a:rPr lang="en-IN" dirty="0" smtClean="0"/>
              <a:t>The </a:t>
            </a:r>
            <a:r>
              <a:rPr lang="en-IN" dirty="0" err="1" smtClean="0"/>
              <a:t>ActualLog</a:t>
            </a:r>
            <a:r>
              <a:rPr lang="en-IN" dirty="0" smtClean="0"/>
              <a:t> of the test object consolidates the results of all linked </a:t>
            </a:r>
            <a:r>
              <a:rPr lang="en-IN" dirty="0" err="1" smtClean="0"/>
              <a:t>TestMandates</a:t>
            </a:r>
            <a:r>
              <a:rPr lang="en-IN" dirty="0" smtClean="0"/>
              <a:t> once testers </a:t>
            </a:r>
            <a:r>
              <a:rPr lang="en-IN" dirty="0" err="1" smtClean="0"/>
              <a:t>checkin</a:t>
            </a:r>
            <a:r>
              <a:rPr lang="en-IN" dirty="0" smtClean="0"/>
              <a:t> their workspace</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TDS</a:t>
            </a:r>
            <a:endParaRPr lang="en-IN" dirty="0"/>
          </a:p>
        </p:txBody>
      </p:sp>
      <p:sp>
        <p:nvSpPr>
          <p:cNvPr id="3" name="Content Placeholder 2"/>
          <p:cNvSpPr>
            <a:spLocks noGrp="1"/>
          </p:cNvSpPr>
          <p:nvPr>
            <p:ph idx="1"/>
          </p:nvPr>
        </p:nvSpPr>
        <p:spPr/>
        <p:txBody>
          <a:bodyPr>
            <a:normAutofit fontScale="92500"/>
          </a:bodyPr>
          <a:lstStyle/>
          <a:p>
            <a:r>
              <a:rPr lang="en-IN" dirty="0" err="1" smtClean="0"/>
              <a:t>Tricentis</a:t>
            </a:r>
            <a:r>
              <a:rPr lang="en-IN" dirty="0" smtClean="0"/>
              <a:t> Tosca Test Data Service is a web-based application which enables you to manage your test data in distributed environments.</a:t>
            </a:r>
          </a:p>
          <a:p>
            <a:pPr lvl="1"/>
            <a:r>
              <a:rPr lang="en-IN" b="1" dirty="0" smtClean="0"/>
              <a:t>Installation</a:t>
            </a:r>
          </a:p>
          <a:p>
            <a:pPr lvl="2"/>
            <a:r>
              <a:rPr lang="en-US" b="1" dirty="0" smtClean="0"/>
              <a:t>Tosca Server</a:t>
            </a:r>
          </a:p>
          <a:p>
            <a:pPr lvl="2"/>
            <a:r>
              <a:rPr lang="en-US" b="1" dirty="0" smtClean="0"/>
              <a:t>IIS</a:t>
            </a:r>
          </a:p>
          <a:p>
            <a:pPr lvl="2"/>
            <a:r>
              <a:rPr lang="en-US" b="1" dirty="0" smtClean="0"/>
              <a:t>Imp: Same version of </a:t>
            </a:r>
            <a:r>
              <a:rPr lang="en-US" b="1" dirty="0" err="1" smtClean="0"/>
              <a:t>tosca</a:t>
            </a:r>
            <a:r>
              <a:rPr lang="en-US" b="1" dirty="0" smtClean="0"/>
              <a:t> commander as well as Tosca server required</a:t>
            </a:r>
          </a:p>
          <a:p>
            <a:pPr lvl="2"/>
            <a:r>
              <a:rPr lang="en-US" b="1" dirty="0" smtClean="0"/>
              <a:t>Open service </a:t>
            </a:r>
            <a:r>
              <a:rPr lang="en-US" b="1" dirty="0" err="1" smtClean="0"/>
              <a:t>confguration</a:t>
            </a:r>
            <a:r>
              <a:rPr lang="en-US" b="1" dirty="0" smtClean="0"/>
              <a:t> and configure all the connect an port no</a:t>
            </a:r>
            <a:endParaRPr lang="en-IN" b="1" dirty="0" smtClean="0"/>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smtClean="0"/>
              <a:t>In Tosca Commander</a:t>
            </a:r>
          </a:p>
          <a:p>
            <a:pPr lvl="1"/>
            <a:r>
              <a:rPr lang="en-US" dirty="0" smtClean="0"/>
              <a:t>Go to Configuration section</a:t>
            </a:r>
          </a:p>
          <a:p>
            <a:pPr lvl="1"/>
            <a:r>
              <a:rPr lang="en-US" dirty="0" smtClean="0"/>
              <a:t>2 TCP- EDN point URL(http://localhost:8089/TestDataService/)</a:t>
            </a:r>
          </a:p>
          <a:p>
            <a:pPr lvl="1"/>
            <a:r>
              <a:rPr lang="en-US" dirty="0" smtClean="0"/>
              <a:t>Repository name-</a:t>
            </a:r>
            <a:r>
              <a:rPr lang="en-US" dirty="0" err="1" smtClean="0"/>
              <a:t>testdb</a:t>
            </a:r>
            <a:endParaRPr lang="en-US" dirty="0" smtClean="0"/>
          </a:p>
          <a:p>
            <a:pPr lvl="1"/>
            <a:endParaRPr lang="en-US" dirty="0" smtClean="0"/>
          </a:p>
          <a:p>
            <a:pPr lvl="1"/>
            <a:r>
              <a:rPr lang="en-US" dirty="0" smtClean="0"/>
              <a:t>Accessing TDS</a:t>
            </a:r>
          </a:p>
          <a:p>
            <a:pPr lvl="2"/>
            <a:r>
              <a:rPr lang="en-US" dirty="0" smtClean="0"/>
              <a:t>Go to Tosca Server URL</a:t>
            </a:r>
          </a:p>
          <a:p>
            <a:pPr lvl="2"/>
            <a:r>
              <a:rPr lang="en-US" dirty="0" smtClean="0"/>
              <a:t>Then click on </a:t>
            </a:r>
            <a:r>
              <a:rPr lang="en-US" dirty="0" err="1" smtClean="0"/>
              <a:t>Testdatamanagement</a:t>
            </a:r>
            <a:r>
              <a:rPr lang="en-US" dirty="0" smtClean="0"/>
              <a:t> tab</a:t>
            </a:r>
          </a:p>
          <a:p>
            <a:pPr lvl="2"/>
            <a:r>
              <a:rPr lang="en-US" dirty="0" smtClean="0"/>
              <a:t>Then check the </a:t>
            </a:r>
            <a:r>
              <a:rPr lang="en-US" dirty="0" err="1" smtClean="0"/>
              <a:t>Repositoreis</a:t>
            </a:r>
            <a:r>
              <a:rPr lang="en-US" dirty="0" smtClean="0"/>
              <a:t>(</a:t>
            </a:r>
            <a:r>
              <a:rPr lang="en-US" dirty="0" err="1" smtClean="0"/>
              <a:t>DBname</a:t>
            </a:r>
            <a:r>
              <a:rPr lang="en-US" dirty="0" smtClean="0"/>
              <a:t>) if created or create manually</a:t>
            </a:r>
          </a:p>
          <a:p>
            <a:pPr lvl="2"/>
            <a:r>
              <a:rPr lang="en-US" dirty="0" smtClean="0"/>
              <a:t>And there tables(</a:t>
            </a:r>
            <a:r>
              <a:rPr lang="en-US" dirty="0" err="1" smtClean="0"/>
              <a:t>tds</a:t>
            </a:r>
            <a:r>
              <a:rPr lang="en-US" dirty="0" smtClean="0"/>
              <a:t> type) and values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TCShell</a:t>
            </a:r>
            <a:endParaRPr lang="en-IN" dirty="0"/>
          </a:p>
        </p:txBody>
      </p:sp>
      <p:sp>
        <p:nvSpPr>
          <p:cNvPr id="5" name="Content Placeholder 4"/>
          <p:cNvSpPr>
            <a:spLocks noGrp="1"/>
          </p:cNvSpPr>
          <p:nvPr>
            <p:ph idx="1"/>
          </p:nvPr>
        </p:nvSpPr>
        <p:spPr/>
        <p:txBody>
          <a:bodyPr>
            <a:normAutofit fontScale="70000" lnSpcReduction="20000"/>
          </a:bodyPr>
          <a:lstStyle/>
          <a:p>
            <a:r>
              <a:rPr lang="en-US" dirty="0" smtClean="0"/>
              <a:t>Script Mode</a:t>
            </a:r>
          </a:p>
          <a:p>
            <a:r>
              <a:rPr lang="en-US" dirty="0" smtClean="0"/>
              <a:t>Interactive mode</a:t>
            </a:r>
          </a:p>
          <a:p>
            <a:pPr lvl="1"/>
            <a:r>
              <a:rPr lang="en-US" dirty="0" smtClean="0"/>
              <a:t>Open CMD</a:t>
            </a:r>
          </a:p>
          <a:p>
            <a:pPr lvl="1"/>
            <a:r>
              <a:rPr lang="en-US" dirty="0" smtClean="0"/>
              <a:t>Go to Tcshell.exe folder</a:t>
            </a:r>
          </a:p>
          <a:p>
            <a:pPr lvl="1"/>
            <a:r>
              <a:rPr lang="en-IN" dirty="0" smtClean="0"/>
              <a:t>C:\Program Files (x86)\TRICENTIS\Tosca </a:t>
            </a:r>
            <a:r>
              <a:rPr lang="en-IN" dirty="0" err="1" smtClean="0"/>
              <a:t>Testsuite</a:t>
            </a:r>
            <a:r>
              <a:rPr lang="en-IN" dirty="0" smtClean="0"/>
              <a:t>\</a:t>
            </a:r>
            <a:r>
              <a:rPr lang="en-IN" dirty="0" err="1" smtClean="0"/>
              <a:t>ToscaCommander</a:t>
            </a:r>
            <a:endParaRPr lang="en-IN" dirty="0" smtClean="0"/>
          </a:p>
          <a:p>
            <a:pPr lvl="1"/>
            <a:r>
              <a:rPr lang="en-US" dirty="0" smtClean="0"/>
              <a:t>Tsshell.exe –workspace “First Steps”  –login “admin” “”</a:t>
            </a:r>
          </a:p>
          <a:p>
            <a:pPr lvl="1"/>
            <a:r>
              <a:rPr lang="en-US" dirty="0" smtClean="0"/>
              <a:t>Enter</a:t>
            </a:r>
          </a:p>
          <a:p>
            <a:pPr lvl="1"/>
            <a:r>
              <a:rPr lang="en-US" dirty="0" err="1" smtClean="0"/>
              <a:t>Jumptonode</a:t>
            </a:r>
            <a:r>
              <a:rPr lang="en-US" dirty="0" smtClean="0"/>
              <a:t>  Execution list name</a:t>
            </a:r>
          </a:p>
          <a:p>
            <a:pPr lvl="1"/>
            <a:r>
              <a:rPr lang="en-US" dirty="0" smtClean="0"/>
              <a:t>Run Task</a:t>
            </a:r>
          </a:p>
          <a:p>
            <a:pPr lvl="1"/>
            <a:r>
              <a:rPr lang="en-US" dirty="0" smtClean="0"/>
              <a:t>Save</a:t>
            </a:r>
          </a:p>
          <a:p>
            <a:pPr lvl="1"/>
            <a:r>
              <a:rPr lang="en-US" dirty="0" smtClean="0"/>
              <a:t>C:\Program Files (x86)\TRICENTIS\Tosca </a:t>
            </a:r>
            <a:r>
              <a:rPr lang="en-US" dirty="0" err="1" smtClean="0"/>
              <a:t>Testsuite</a:t>
            </a:r>
            <a:r>
              <a:rPr lang="en-US" dirty="0" smtClean="0"/>
              <a:t>\</a:t>
            </a:r>
            <a:r>
              <a:rPr lang="en-US" dirty="0" err="1" smtClean="0"/>
              <a:t>ToscaCommander</a:t>
            </a:r>
            <a:r>
              <a:rPr lang="en-US" dirty="0" smtClean="0"/>
              <a:t>&gt;</a:t>
            </a:r>
            <a:r>
              <a:rPr lang="en-US" dirty="0" err="1" smtClean="0"/>
              <a:t>tcshell</a:t>
            </a:r>
            <a:r>
              <a:rPr lang="en-US" dirty="0" smtClean="0"/>
              <a:t> -workspace "C:\Tosca</a:t>
            </a:r>
          </a:p>
          <a:p>
            <a:pPr lvl="1"/>
            <a:r>
              <a:rPr lang="en-US" dirty="0" smtClean="0"/>
              <a:t>_Projects\Tosca_Workspaces\test\test.tws"  -login "admin"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Module</a:t>
            </a:r>
            <a:endParaRPr lang="en-IN" dirty="0"/>
          </a:p>
        </p:txBody>
      </p:sp>
      <p:sp>
        <p:nvSpPr>
          <p:cNvPr id="3" name="Content Placeholder 2"/>
          <p:cNvSpPr>
            <a:spLocks noGrp="1"/>
          </p:cNvSpPr>
          <p:nvPr>
            <p:ph idx="1"/>
          </p:nvPr>
        </p:nvSpPr>
        <p:spPr/>
        <p:txBody>
          <a:bodyPr>
            <a:normAutofit fontScale="85000" lnSpcReduction="20000"/>
          </a:bodyPr>
          <a:lstStyle/>
          <a:p>
            <a:r>
              <a:rPr lang="en-IN" dirty="0" smtClean="0"/>
              <a:t>The test sequence consists of three major steps:</a:t>
            </a:r>
          </a:p>
          <a:p>
            <a:pPr lvl="1"/>
            <a:r>
              <a:rPr lang="en-IN" dirty="0" smtClean="0"/>
              <a:t>Establishing a database connection</a:t>
            </a:r>
          </a:p>
          <a:p>
            <a:pPr lvl="1"/>
            <a:r>
              <a:rPr lang="en-IN" dirty="0" smtClean="0"/>
              <a:t>Database operations</a:t>
            </a:r>
          </a:p>
          <a:p>
            <a:pPr lvl="1"/>
            <a:r>
              <a:rPr lang="en-IN" dirty="0" smtClean="0"/>
              <a:t>Closing the database connection</a:t>
            </a:r>
          </a:p>
          <a:p>
            <a:pPr lvl="1"/>
            <a:r>
              <a:rPr lang="en-IN" dirty="0" smtClean="0"/>
              <a:t>DB Modules are located in the folder </a:t>
            </a:r>
            <a:r>
              <a:rPr lang="en-IN" b="1" dirty="0" smtClean="0"/>
              <a:t>Standard modules-&gt;</a:t>
            </a:r>
            <a:r>
              <a:rPr lang="en-IN" b="1" dirty="0" err="1" smtClean="0"/>
              <a:t>TBox</a:t>
            </a:r>
            <a:r>
              <a:rPr lang="en-IN" b="1" dirty="0" smtClean="0"/>
              <a:t> </a:t>
            </a:r>
            <a:r>
              <a:rPr lang="en-IN" b="1" dirty="0" err="1" smtClean="0"/>
              <a:t>XEngines</a:t>
            </a:r>
            <a:r>
              <a:rPr lang="en-IN" b="1" dirty="0" smtClean="0"/>
              <a:t>-&gt;Database</a:t>
            </a:r>
            <a:r>
              <a:rPr lang="en-IN" dirty="0" smtClean="0"/>
              <a:t>.</a:t>
            </a:r>
          </a:p>
          <a:p>
            <a:pPr lvl="2"/>
            <a:r>
              <a:rPr lang="en-US" dirty="0" smtClean="0"/>
              <a:t>JDBC Connection</a:t>
            </a:r>
          </a:p>
          <a:p>
            <a:pPr lvl="2"/>
            <a:r>
              <a:rPr lang="en-US" dirty="0" smtClean="0"/>
              <a:t>ODBC Connection (Control panel) </a:t>
            </a:r>
            <a:r>
              <a:rPr lang="en-US" dirty="0" err="1" smtClean="0"/>
              <a:t>userid</a:t>
            </a:r>
            <a:r>
              <a:rPr lang="en-US" dirty="0" smtClean="0"/>
              <a:t> password DSN Name</a:t>
            </a:r>
          </a:p>
          <a:p>
            <a:pPr lvl="3"/>
            <a:r>
              <a:rPr lang="en-US" dirty="0" smtClean="0"/>
              <a:t>MSSQL</a:t>
            </a:r>
          </a:p>
          <a:p>
            <a:pPr lvl="3"/>
            <a:r>
              <a:rPr lang="en-US" dirty="0" err="1" smtClean="0"/>
              <a:t>SQLlite</a:t>
            </a:r>
            <a:endParaRPr lang="en-US" dirty="0" smtClean="0"/>
          </a:p>
          <a:p>
            <a:pPr lvl="3"/>
            <a:r>
              <a:rPr lang="en-US" dirty="0" smtClean="0"/>
              <a:t>ORACLE</a:t>
            </a:r>
          </a:p>
          <a:p>
            <a:pPr lvl="3"/>
            <a:r>
              <a:rPr lang="en-US" dirty="0" smtClean="0"/>
              <a:t>Input for  DB connection-ODBC- Data </a:t>
            </a:r>
            <a:r>
              <a:rPr lang="en-US" dirty="0" err="1" smtClean="0"/>
              <a:t>sourcename</a:t>
            </a:r>
            <a:r>
              <a:rPr lang="en-US" dirty="0" smtClean="0"/>
              <a:t>(DSN), </a:t>
            </a:r>
            <a:r>
              <a:rPr lang="en-US" smtClean="0"/>
              <a:t>Username,password</a:t>
            </a:r>
            <a:endParaRPr lang="en-US" dirty="0" smtClean="0"/>
          </a:p>
          <a:p>
            <a:pPr lvl="2"/>
            <a:r>
              <a:rPr lang="en-US" dirty="0" smtClean="0"/>
              <a:t>Connection String</a:t>
            </a:r>
          </a:p>
          <a:p>
            <a:pPr lvl="1"/>
            <a:endParaRPr lang="en-IN" dirty="0" smtClean="0"/>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Connection</a:t>
            </a:r>
            <a:endParaRPr lang="en-IN" dirty="0"/>
          </a:p>
        </p:txBody>
      </p:sp>
      <p:pic>
        <p:nvPicPr>
          <p:cNvPr id="31746" name="Picture 2"/>
          <p:cNvPicPr>
            <a:picLocks noGrp="1" noChangeAspect="1" noChangeArrowheads="1"/>
          </p:cNvPicPr>
          <p:nvPr>
            <p:ph idx="1"/>
          </p:nvPr>
        </p:nvPicPr>
        <p:blipFill>
          <a:blip r:embed="rId2"/>
          <a:srcRect l="305" t="51456" r="35801" b="26446"/>
          <a:stretch>
            <a:fillRect/>
          </a:stretch>
        </p:blipFill>
        <p:spPr bwMode="auto">
          <a:xfrm>
            <a:off x="285720" y="1714488"/>
            <a:ext cx="8450095" cy="1643074"/>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a:srcRect l="6625" t="48047" r="34077" b="32422"/>
          <a:stretch>
            <a:fillRect/>
          </a:stretch>
        </p:blipFill>
        <p:spPr bwMode="auto">
          <a:xfrm>
            <a:off x="571472" y="3714752"/>
            <a:ext cx="7715304" cy="1428760"/>
          </a:xfrm>
          <a:prstGeom prst="rect">
            <a:avLst/>
          </a:prstGeom>
          <a:noFill/>
          <a:ln w="9525">
            <a:noFill/>
            <a:miter lim="800000"/>
            <a:headEnd/>
            <a:tailEnd/>
          </a:ln>
          <a:effectLst/>
        </p:spPr>
      </p:pic>
      <p:pic>
        <p:nvPicPr>
          <p:cNvPr id="31748" name="Picture 4"/>
          <p:cNvPicPr>
            <a:picLocks noChangeAspect="1" noChangeArrowheads="1"/>
          </p:cNvPicPr>
          <p:nvPr/>
        </p:nvPicPr>
        <p:blipFill>
          <a:blip r:embed="rId4"/>
          <a:srcRect l="6588" t="56641" r="37957" b="31640"/>
          <a:stretch>
            <a:fillRect/>
          </a:stretch>
        </p:blipFill>
        <p:spPr bwMode="auto">
          <a:xfrm>
            <a:off x="857224" y="5357826"/>
            <a:ext cx="7215238" cy="857256"/>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SQL Commands</a:t>
            </a:r>
            <a:endParaRPr lang="en-IN" dirty="0"/>
          </a:p>
        </p:txBody>
      </p:sp>
      <p:pic>
        <p:nvPicPr>
          <p:cNvPr id="32770" name="Picture 2"/>
          <p:cNvPicPr>
            <a:picLocks noGrp="1" noChangeAspect="1" noChangeArrowheads="1"/>
          </p:cNvPicPr>
          <p:nvPr>
            <p:ph idx="1"/>
          </p:nvPr>
        </p:nvPicPr>
        <p:blipFill>
          <a:blip r:embed="rId2"/>
          <a:srcRect t="41985" r="36689" b="35917"/>
          <a:stretch>
            <a:fillRect/>
          </a:stretch>
        </p:blipFill>
        <p:spPr bwMode="auto">
          <a:xfrm>
            <a:off x="428596" y="1857364"/>
            <a:ext cx="7882695" cy="1000132"/>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srcRect l="6076" t="13867" r="51098" b="42187"/>
          <a:stretch>
            <a:fillRect/>
          </a:stretch>
        </p:blipFill>
        <p:spPr bwMode="auto">
          <a:xfrm>
            <a:off x="571472" y="3071810"/>
            <a:ext cx="7643866" cy="321471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 Connection</a:t>
            </a:r>
            <a:endParaRPr lang="en-IN" dirty="0"/>
          </a:p>
        </p:txBody>
      </p:sp>
      <p:pic>
        <p:nvPicPr>
          <p:cNvPr id="33794" name="Picture 2"/>
          <p:cNvPicPr>
            <a:picLocks noGrp="1" noChangeAspect="1" noChangeArrowheads="1"/>
          </p:cNvPicPr>
          <p:nvPr>
            <p:ph idx="1"/>
          </p:nvPr>
        </p:nvPicPr>
        <p:blipFill>
          <a:blip r:embed="rId2"/>
          <a:srcRect l="1192" t="62505" r="59407" b="28024"/>
          <a:stretch>
            <a:fillRect/>
          </a:stretch>
        </p:blipFill>
        <p:spPr bwMode="auto">
          <a:xfrm>
            <a:off x="928661" y="2285992"/>
            <a:ext cx="8015345" cy="1214446"/>
          </a:xfrm>
          <a:prstGeom prst="rect">
            <a:avLst/>
          </a:prstGeom>
          <a:noFill/>
          <a:ln w="9525">
            <a:noFill/>
            <a:miter lim="800000"/>
            <a:headEnd/>
            <a:tailEnd/>
          </a:ln>
          <a:effectLst/>
        </p:spPr>
      </p:pic>
      <p:pic>
        <p:nvPicPr>
          <p:cNvPr id="33795" name="Picture 3"/>
          <p:cNvPicPr>
            <a:picLocks noChangeAspect="1" noChangeArrowheads="1"/>
          </p:cNvPicPr>
          <p:nvPr/>
        </p:nvPicPr>
        <p:blipFill>
          <a:blip r:embed="rId3"/>
          <a:srcRect l="6076" t="27539" r="59334" b="62695"/>
          <a:stretch>
            <a:fillRect/>
          </a:stretch>
        </p:blipFill>
        <p:spPr bwMode="auto">
          <a:xfrm>
            <a:off x="1142976" y="3929066"/>
            <a:ext cx="7358114" cy="142876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1026" name="Object 2"/>
          <p:cNvGraphicFramePr>
            <a:graphicFrameLocks noChangeAspect="1"/>
          </p:cNvGraphicFramePr>
          <p:nvPr/>
        </p:nvGraphicFramePr>
        <p:xfrm>
          <a:off x="1428728" y="2000240"/>
          <a:ext cx="4332287" cy="685800"/>
        </p:xfrm>
        <a:graphic>
          <a:graphicData uri="http://schemas.openxmlformats.org/presentationml/2006/ole">
            <p:oleObj spid="_x0000_s1026" name="Packager Shell Object" showAsIcon="1" r:id="rId3" imgW="4331520" imgH="685800" progId="Package">
              <p:embed/>
            </p:oleObj>
          </a:graphicData>
        </a:graphic>
      </p:graphicFrame>
      <p:graphicFrame>
        <p:nvGraphicFramePr>
          <p:cNvPr id="1027" name="Object 3"/>
          <p:cNvGraphicFramePr>
            <a:graphicFrameLocks noChangeAspect="1"/>
          </p:cNvGraphicFramePr>
          <p:nvPr/>
        </p:nvGraphicFramePr>
        <p:xfrm>
          <a:off x="1714480" y="2928934"/>
          <a:ext cx="4103687" cy="685800"/>
        </p:xfrm>
        <a:graphic>
          <a:graphicData uri="http://schemas.openxmlformats.org/presentationml/2006/ole">
            <p:oleObj spid="_x0000_s1027" name="Packager Shell Object" showAsIcon="1" r:id="rId4" imgW="4102920" imgH="685800" progId="Package">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FIORI</a:t>
            </a:r>
            <a:endParaRPr lang="en-IN" dirty="0"/>
          </a:p>
        </p:txBody>
      </p:sp>
      <p:sp>
        <p:nvSpPr>
          <p:cNvPr id="3" name="Content Placeholder 2"/>
          <p:cNvSpPr>
            <a:spLocks noGrp="1"/>
          </p:cNvSpPr>
          <p:nvPr>
            <p:ph idx="1"/>
          </p:nvPr>
        </p:nvSpPr>
        <p:spPr/>
        <p:txBody>
          <a:bodyPr/>
          <a:lstStyle/>
          <a:p>
            <a:r>
              <a:rPr lang="en-IN" dirty="0" smtClean="0">
                <a:hlinkClick r:id="rId2"/>
              </a:rPr>
              <a:t>https://documentation.tricentis.com/tosca/1340/en/content/engines_3.0/sap_webextension/sap_fiori_controls.htm</a:t>
            </a:r>
            <a:endParaRPr lang="en-IN" dirty="0" smtClean="0"/>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ECC</a:t>
            </a:r>
            <a:endParaRPr lang="en-IN" dirty="0"/>
          </a:p>
        </p:txBody>
      </p:sp>
      <p:sp>
        <p:nvSpPr>
          <p:cNvPr id="3" name="Content Placeholder 2"/>
          <p:cNvSpPr>
            <a:spLocks noGrp="1"/>
          </p:cNvSpPr>
          <p:nvPr>
            <p:ph idx="1"/>
          </p:nvPr>
        </p:nvSpPr>
        <p:spPr/>
        <p:txBody>
          <a:bodyPr/>
          <a:lstStyle/>
          <a:p>
            <a:r>
              <a:rPr lang="en-IN" dirty="0" smtClean="0">
                <a:hlinkClick r:id="rId2"/>
              </a:rPr>
              <a:t>https://documentation.tricentis.com/tosca/1340/en/content/engines_3.0/sap/sap_modules.htm</a:t>
            </a:r>
            <a:endParaRPr lang="en-IN" dirty="0" smtClean="0"/>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SAP </a:t>
            </a:r>
            <a:r>
              <a:rPr lang="en-US" dirty="0" err="1" smtClean="0"/>
              <a:t>Successfactor</a:t>
            </a:r>
            <a:r>
              <a:rPr lang="en-US" dirty="0" smtClean="0"/>
              <a:t/>
            </a:r>
            <a:br>
              <a:rPr lang="en-US" dirty="0" smtClean="0"/>
            </a:br>
            <a:endParaRPr lang="en-IN" dirty="0"/>
          </a:p>
        </p:txBody>
      </p:sp>
      <p:sp>
        <p:nvSpPr>
          <p:cNvPr id="3" name="Content Placeholder 2"/>
          <p:cNvSpPr>
            <a:spLocks noGrp="1"/>
          </p:cNvSpPr>
          <p:nvPr>
            <p:ph idx="1"/>
          </p:nvPr>
        </p:nvSpPr>
        <p:spPr/>
        <p:txBody>
          <a:bodyPr/>
          <a:lstStyle/>
          <a:p>
            <a:r>
              <a:rPr lang="en-IN" dirty="0" smtClean="0">
                <a:hlinkClick r:id="rId2"/>
              </a:rPr>
              <a:t>https://documentation.tricentis.com/tosca/1340/en/content/engines_3.0/sap_webextension/sap_successfactors_controls.htm</a:t>
            </a:r>
            <a:endParaRPr lang="en-IN" dirty="0" smtClean="0"/>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Scan mobile applications</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Ensure that you have prepared your test environment. For detailed information, see the following links:</a:t>
            </a:r>
          </a:p>
          <a:p>
            <a:pPr lvl="1"/>
            <a:r>
              <a:rPr lang="en-IN" u="sng" dirty="0" smtClean="0">
                <a:hlinkClick r:id="rId2"/>
              </a:rPr>
              <a:t>Prepare Android test automation</a:t>
            </a:r>
            <a:endParaRPr lang="en-IN" dirty="0" smtClean="0"/>
          </a:p>
          <a:p>
            <a:pPr lvl="1"/>
            <a:r>
              <a:rPr lang="en-IN" u="sng" dirty="0" smtClean="0">
                <a:hlinkClick r:id="rId3"/>
              </a:rPr>
              <a:t>Prepare </a:t>
            </a:r>
            <a:r>
              <a:rPr lang="en-IN" u="sng" dirty="0" err="1" smtClean="0">
                <a:hlinkClick r:id="rId3"/>
              </a:rPr>
              <a:t>iOS</a:t>
            </a:r>
            <a:r>
              <a:rPr lang="en-IN" u="sng" dirty="0" smtClean="0">
                <a:hlinkClick r:id="rId3"/>
              </a:rPr>
              <a:t> test automation</a:t>
            </a:r>
            <a:endParaRPr lang="en-IN" dirty="0" smtClean="0"/>
          </a:p>
          <a:p>
            <a:r>
              <a:rPr lang="en-IN" u="sng" dirty="0" smtClean="0">
                <a:hlinkClick r:id="rId4"/>
              </a:rPr>
              <a:t>Start the Mobile Scan and connect to your device</a:t>
            </a:r>
            <a:r>
              <a:rPr lang="en-IN" dirty="0" smtClean="0"/>
              <a:t>.</a:t>
            </a:r>
          </a:p>
          <a:p>
            <a:r>
              <a:rPr lang="en-IN" u="sng" dirty="0" smtClean="0">
                <a:hlinkClick r:id="rId5"/>
              </a:rPr>
              <a:t>Add a mobile device, emulator, or simulator</a:t>
            </a:r>
            <a:r>
              <a:rPr lang="en-IN" dirty="0" smtClean="0"/>
              <a:t>. This step is optional.</a:t>
            </a:r>
          </a:p>
          <a:p>
            <a:r>
              <a:rPr lang="en-IN" u="sng" dirty="0" smtClean="0">
                <a:hlinkClick r:id="rId6"/>
              </a:rPr>
              <a:t>Add a mobile application</a:t>
            </a:r>
            <a:r>
              <a:rPr lang="en-IN" dirty="0" smtClean="0"/>
              <a:t>. This step is optional.</a:t>
            </a:r>
          </a:p>
          <a:p>
            <a:r>
              <a:rPr lang="en-IN" u="sng" dirty="0" smtClean="0">
                <a:hlinkClick r:id="rId7"/>
              </a:rPr>
              <a:t>Select controls you want to steer</a:t>
            </a:r>
            <a:r>
              <a:rPr lang="en-IN" dirty="0" smtClean="0"/>
              <a:t>.</a:t>
            </a:r>
          </a:p>
          <a:p>
            <a:r>
              <a:rPr lang="en-IN" u="sng" dirty="0" smtClean="0">
                <a:hlinkClick r:id="rId8"/>
              </a:rPr>
              <a:t>Scan a different screen, application, or device</a:t>
            </a:r>
            <a:r>
              <a:rPr lang="en-IN" dirty="0" smtClean="0"/>
              <a:t>. This step is optional.</a:t>
            </a:r>
          </a:p>
          <a:p>
            <a:r>
              <a:rPr lang="en-IN" dirty="0" smtClean="0"/>
              <a:t>Configure advanced options in the Mobile Scan. This step is optional.</a:t>
            </a:r>
          </a:p>
          <a:p>
            <a:pPr lvl="1"/>
            <a:r>
              <a:rPr lang="en-IN" u="sng" dirty="0" smtClean="0">
                <a:hlinkClick r:id="rId9"/>
              </a:rPr>
              <a:t>Configure Desired Capabilities</a:t>
            </a:r>
            <a:r>
              <a:rPr lang="en-IN" dirty="0" smtClean="0"/>
              <a:t>.</a:t>
            </a:r>
          </a:p>
          <a:p>
            <a:pPr lvl="1"/>
            <a:r>
              <a:rPr lang="en-IN" u="sng" dirty="0" smtClean="0">
                <a:hlinkClick r:id="rId10"/>
              </a:rPr>
              <a:t>Configure the Mobile Scan for devices in Perfecto</a:t>
            </a:r>
            <a:r>
              <a:rPr lang="en-IN" dirty="0" smtClean="0"/>
              <a:t>.</a:t>
            </a:r>
          </a:p>
          <a:p>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Prepare Android test automation</a:t>
            </a:r>
            <a:endParaRPr lang="en-IN" dirty="0"/>
          </a:p>
        </p:txBody>
      </p:sp>
      <p:sp>
        <p:nvSpPr>
          <p:cNvPr id="3" name="Content Placeholder 2"/>
          <p:cNvSpPr>
            <a:spLocks noGrp="1"/>
          </p:cNvSpPr>
          <p:nvPr>
            <p:ph idx="1"/>
          </p:nvPr>
        </p:nvSpPr>
        <p:spPr/>
        <p:txBody>
          <a:bodyPr>
            <a:normAutofit fontScale="47500" lnSpcReduction="20000"/>
          </a:bodyPr>
          <a:lstStyle/>
          <a:p>
            <a:r>
              <a:rPr lang="en-IN" dirty="0" smtClean="0"/>
              <a:t>Test automation on an Android device or emulator requires the following components:</a:t>
            </a:r>
          </a:p>
          <a:p>
            <a:r>
              <a:rPr lang="en-IN" dirty="0" smtClean="0"/>
              <a:t>Mobile Engine 3.0 components which are included in the </a:t>
            </a:r>
            <a:r>
              <a:rPr lang="en-IN" dirty="0" err="1" smtClean="0"/>
              <a:t>Tricentis</a:t>
            </a:r>
            <a:r>
              <a:rPr lang="en-IN" dirty="0" smtClean="0"/>
              <a:t> Tosca standard installation.</a:t>
            </a:r>
          </a:p>
          <a:p>
            <a:r>
              <a:rPr lang="en-IN" dirty="0" smtClean="0"/>
              <a:t>A computer with </a:t>
            </a:r>
            <a:r>
              <a:rPr lang="en-IN" dirty="0" err="1" smtClean="0"/>
              <a:t>Tricentis</a:t>
            </a:r>
            <a:r>
              <a:rPr lang="en-IN" dirty="0" smtClean="0"/>
              <a:t> Tosca on it.</a:t>
            </a:r>
          </a:p>
          <a:p>
            <a:r>
              <a:rPr lang="en-IN" dirty="0" smtClean="0"/>
              <a:t>If you want to perform mobile test automation via a Mac, you need </a:t>
            </a:r>
            <a:r>
              <a:rPr lang="en-IN" dirty="0" err="1" smtClean="0"/>
              <a:t>Xcode</a:t>
            </a:r>
            <a:r>
              <a:rPr lang="en-IN" dirty="0" smtClean="0"/>
              <a:t>, Java, and </a:t>
            </a:r>
            <a:r>
              <a:rPr lang="en-IN" dirty="0" err="1" smtClean="0"/>
              <a:t>Appium</a:t>
            </a:r>
            <a:r>
              <a:rPr lang="en-IN" dirty="0" smtClean="0"/>
              <a:t> installation on your Mac.</a:t>
            </a:r>
          </a:p>
          <a:p>
            <a:r>
              <a:rPr lang="en-IN" dirty="0" smtClean="0"/>
              <a:t>An Android device or emulator.</a:t>
            </a:r>
          </a:p>
          <a:p>
            <a:r>
              <a:rPr lang="en-IN" dirty="0" smtClean="0"/>
              <a:t>To automate Android hybrid and web applications, you have to update </a:t>
            </a:r>
            <a:r>
              <a:rPr lang="en-IN" dirty="0" err="1" smtClean="0"/>
              <a:t>Chromedriver</a:t>
            </a:r>
            <a:r>
              <a:rPr lang="en-IN" dirty="0" smtClean="0"/>
              <a:t> to the newest version.</a:t>
            </a:r>
          </a:p>
          <a:p>
            <a:r>
              <a:rPr lang="en-IN" dirty="0" smtClean="0"/>
              <a:t>Additionally, for local Android devices, you need the following components:</a:t>
            </a:r>
          </a:p>
          <a:p>
            <a:pPr lvl="1"/>
            <a:r>
              <a:rPr lang="en-IN" dirty="0" smtClean="0"/>
              <a:t>Android SDK Tools on your Windows computer or a Mac.</a:t>
            </a:r>
          </a:p>
          <a:p>
            <a:pPr lvl="1"/>
            <a:r>
              <a:rPr lang="en-IN" dirty="0" smtClean="0"/>
              <a:t>Java 8 installation.</a:t>
            </a:r>
          </a:p>
          <a:p>
            <a:pPr lvl="1"/>
            <a:r>
              <a:rPr lang="en-IN" dirty="0" smtClean="0"/>
              <a:t>Environment variables</a:t>
            </a:r>
          </a:p>
          <a:p>
            <a:pPr lvl="1"/>
            <a:r>
              <a:rPr lang="en-IN" dirty="0" smtClean="0"/>
              <a:t>USB cable and a USB driver to connect the device to a computer with </a:t>
            </a:r>
            <a:r>
              <a:rPr lang="en-IN" dirty="0" err="1" smtClean="0"/>
              <a:t>Tricentis</a:t>
            </a:r>
            <a:r>
              <a:rPr lang="en-IN" dirty="0" smtClean="0"/>
              <a:t> Tosca or a Mac.</a:t>
            </a:r>
          </a:p>
          <a:p>
            <a:pPr lvl="1"/>
            <a:r>
              <a:rPr lang="en-IN" dirty="0" smtClean="0"/>
              <a:t>For detailed information on installing drivers for Samsung devices, refer to the </a:t>
            </a:r>
            <a:r>
              <a:rPr lang="en-IN" dirty="0" err="1" smtClean="0"/>
              <a:t>Tricentis</a:t>
            </a:r>
            <a:r>
              <a:rPr lang="en-IN" dirty="0" smtClean="0"/>
              <a:t> Knowledge Base.</a:t>
            </a:r>
          </a:p>
          <a:p>
            <a:pPr lvl="1"/>
            <a:r>
              <a:rPr lang="en-IN" dirty="0" smtClean="0"/>
              <a:t/>
            </a:r>
            <a:br>
              <a:rPr lang="en-IN" dirty="0" smtClean="0"/>
            </a:b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mode</a:t>
            </a:r>
            <a:endParaRPr lang="en-IN" dirty="0"/>
          </a:p>
        </p:txBody>
      </p:sp>
      <p:sp>
        <p:nvSpPr>
          <p:cNvPr id="3" name="Content Placeholder 2"/>
          <p:cNvSpPr>
            <a:spLocks noGrp="1"/>
          </p:cNvSpPr>
          <p:nvPr>
            <p:ph idx="1"/>
          </p:nvPr>
        </p:nvSpPr>
        <p:spPr/>
        <p:txBody>
          <a:bodyPr/>
          <a:lstStyle/>
          <a:p>
            <a:r>
              <a:rPr lang="en-US" dirty="0" smtClean="0"/>
              <a:t>Open notepad</a:t>
            </a:r>
          </a:p>
          <a:p>
            <a:r>
              <a:rPr lang="en-US" dirty="0" smtClean="0"/>
              <a:t>Save as .</a:t>
            </a:r>
            <a:r>
              <a:rPr lang="en-US" dirty="0" err="1" smtClean="0"/>
              <a:t>tcs</a:t>
            </a:r>
            <a:r>
              <a:rPr lang="en-US" dirty="0" smtClean="0"/>
              <a:t> file</a:t>
            </a:r>
          </a:p>
          <a:p>
            <a:r>
              <a:rPr lang="en-US" dirty="0" smtClean="0"/>
              <a:t>Enter below command lines</a:t>
            </a:r>
          </a:p>
          <a:p>
            <a:pPr lvl="1"/>
            <a:r>
              <a:rPr lang="en-IN" dirty="0" err="1" smtClean="0"/>
              <a:t>adminModusOn</a:t>
            </a:r>
            <a:endParaRPr lang="en-IN" dirty="0" smtClean="0"/>
          </a:p>
          <a:p>
            <a:pPr lvl="1"/>
            <a:r>
              <a:rPr lang="en-IN" dirty="0" err="1" smtClean="0"/>
              <a:t>jumptonode</a:t>
            </a:r>
            <a:r>
              <a:rPr lang="en-IN" dirty="0" smtClean="0"/>
              <a:t> "/Execution/</a:t>
            </a:r>
            <a:r>
              <a:rPr lang="en-IN" dirty="0" err="1" smtClean="0"/>
              <a:t>ExecutionLists</a:t>
            </a:r>
            <a:r>
              <a:rPr lang="en-IN" dirty="0" smtClean="0"/>
              <a:t>/</a:t>
            </a:r>
            <a:r>
              <a:rPr lang="en-IN" dirty="0" err="1" smtClean="0"/>
              <a:t>testexecutionl</a:t>
            </a:r>
            <a:r>
              <a:rPr lang="en-IN" dirty="0" smtClean="0"/>
              <a:t>"</a:t>
            </a:r>
          </a:p>
          <a:p>
            <a:pPr lvl="1"/>
            <a:r>
              <a:rPr lang="en-IN" dirty="0" smtClean="0"/>
              <a:t>task Run</a:t>
            </a:r>
          </a:p>
          <a:p>
            <a:pPr lvl="1"/>
            <a:r>
              <a:rPr lang="en-IN" dirty="0" smtClean="0"/>
              <a:t>save</a:t>
            </a:r>
            <a:endParaRPr lang="en-US" dirty="0"/>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Start the Mobile Scan and connect to your device</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Go to </a:t>
            </a:r>
            <a:r>
              <a:rPr lang="en-US" dirty="0" err="1" smtClean="0"/>
              <a:t>tosca</a:t>
            </a:r>
            <a:r>
              <a:rPr lang="en-US" dirty="0" smtClean="0"/>
              <a:t> Commander</a:t>
            </a:r>
          </a:p>
          <a:p>
            <a:r>
              <a:rPr lang="en-US" dirty="0" smtClean="0"/>
              <a:t>Go to module section</a:t>
            </a:r>
          </a:p>
          <a:p>
            <a:r>
              <a:rPr lang="en-US" dirty="0" smtClean="0"/>
              <a:t>Right click on module folder and Select Scan-&gt;Mobile</a:t>
            </a:r>
          </a:p>
          <a:p>
            <a:pPr lvl="1"/>
            <a:r>
              <a:rPr lang="en-US" dirty="0" smtClean="0"/>
              <a:t>Mobile Scan will launch</a:t>
            </a:r>
          </a:p>
          <a:p>
            <a:pPr lvl="2"/>
            <a:r>
              <a:rPr lang="en-US" dirty="0" smtClean="0"/>
              <a:t>Add Android devices</a:t>
            </a:r>
          </a:p>
          <a:p>
            <a:pPr lvl="2"/>
            <a:r>
              <a:rPr lang="en-US" dirty="0" smtClean="0"/>
              <a:t>Add Application</a:t>
            </a:r>
          </a:p>
          <a:p>
            <a:pPr lvl="3"/>
            <a:r>
              <a:rPr lang="en-US" dirty="0" smtClean="0"/>
              <a:t>Native</a:t>
            </a:r>
          </a:p>
          <a:p>
            <a:pPr lvl="3"/>
            <a:r>
              <a:rPr lang="en-US" dirty="0" smtClean="0"/>
              <a:t>Hybrid</a:t>
            </a:r>
          </a:p>
          <a:p>
            <a:pPr lvl="3"/>
            <a:r>
              <a:rPr lang="en-US" dirty="0" smtClean="0"/>
              <a:t>For IOS</a:t>
            </a:r>
          </a:p>
          <a:p>
            <a:pPr lvl="3"/>
            <a:r>
              <a:rPr lang="en-US" dirty="0" smtClean="0"/>
              <a:t>For Android</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hlinkClick r:id="rId2"/>
              </a:rPr>
              <a:t>https://documentation.tricentis.com/tosca/1340/en/content/engines_3.0/mobile/tbox_mobileweb_android.htm</a:t>
            </a:r>
            <a:endParaRPr lang="en-IN" dirty="0" smtClean="0"/>
          </a:p>
          <a:p>
            <a:r>
              <a:rPr lang="en-IN" dirty="0" smtClean="0"/>
              <a:t>Add a mobile device, emulator, or simulator. </a:t>
            </a:r>
          </a:p>
          <a:p>
            <a:endParaRPr lang="en-IN" dirty="0" smtClean="0"/>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7890" name="Picture 2"/>
          <p:cNvPicPr>
            <a:picLocks noGrp="1" noChangeAspect="1" noChangeArrowheads="1"/>
          </p:cNvPicPr>
          <p:nvPr>
            <p:ph idx="1"/>
          </p:nvPr>
        </p:nvPicPr>
        <p:blipFill>
          <a:blip r:embed="rId2"/>
          <a:srcRect l="22490" t="27780" r="30477" b="2771"/>
          <a:stretch>
            <a:fillRect/>
          </a:stretch>
        </p:blipFill>
        <p:spPr bwMode="auto">
          <a:xfrm>
            <a:off x="1000100" y="1802101"/>
            <a:ext cx="7500990" cy="427010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8914" name="Picture 2"/>
          <p:cNvPicPr>
            <a:picLocks noGrp="1" noChangeAspect="1" noChangeArrowheads="1"/>
          </p:cNvPicPr>
          <p:nvPr>
            <p:ph idx="1"/>
          </p:nvPr>
        </p:nvPicPr>
        <p:blipFill>
          <a:blip r:embed="rId2"/>
          <a:srcRect l="22490" t="26201" r="38464" b="23290"/>
          <a:stretch>
            <a:fillRect/>
          </a:stretch>
        </p:blipFill>
        <p:spPr bwMode="auto">
          <a:xfrm>
            <a:off x="714348" y="1591095"/>
            <a:ext cx="7929618" cy="5091581"/>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9938" name="Picture 2"/>
          <p:cNvPicPr>
            <a:picLocks noGrp="1" noChangeAspect="1" noChangeArrowheads="1"/>
          </p:cNvPicPr>
          <p:nvPr>
            <p:ph idx="1"/>
          </p:nvPr>
        </p:nvPicPr>
        <p:blipFill>
          <a:blip r:embed="rId2"/>
          <a:srcRect l="21603" t="29358" r="34914" b="4349"/>
          <a:stretch>
            <a:fillRect/>
          </a:stretch>
        </p:blipFill>
        <p:spPr bwMode="auto">
          <a:xfrm>
            <a:off x="2285984" y="1459352"/>
            <a:ext cx="5214974" cy="446997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Select controls you want to steer.</a:t>
            </a:r>
            <a:endParaRPr lang="en-IN" dirty="0"/>
          </a:p>
        </p:txBody>
      </p:sp>
      <p:pic>
        <p:nvPicPr>
          <p:cNvPr id="40962" name="Picture 2"/>
          <p:cNvPicPr>
            <a:picLocks noGrp="1" noChangeAspect="1" noChangeArrowheads="1"/>
          </p:cNvPicPr>
          <p:nvPr>
            <p:ph idx="1"/>
          </p:nvPr>
        </p:nvPicPr>
        <p:blipFill>
          <a:blip r:embed="rId2"/>
          <a:srcRect l="21603" t="27780" r="26040" b="7506"/>
          <a:stretch>
            <a:fillRect/>
          </a:stretch>
        </p:blipFill>
        <p:spPr bwMode="auto">
          <a:xfrm>
            <a:off x="1214414" y="1626098"/>
            <a:ext cx="6500858" cy="4517546"/>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1986" name="Picture 2"/>
          <p:cNvPicPr>
            <a:picLocks noGrp="1" noChangeAspect="1" noChangeArrowheads="1"/>
          </p:cNvPicPr>
          <p:nvPr>
            <p:ph idx="1"/>
          </p:nvPr>
        </p:nvPicPr>
        <p:blipFill>
          <a:blip r:embed="rId2"/>
          <a:srcRect l="22185" t="45142" r="27232" b="31182"/>
          <a:stretch>
            <a:fillRect/>
          </a:stretch>
        </p:blipFill>
        <p:spPr bwMode="auto">
          <a:xfrm>
            <a:off x="642910" y="2214554"/>
            <a:ext cx="8143932" cy="214314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7890" name="Picture 2" descr="C:\Users\Ajay\Downloads\jira\Screenshot_20210409-024238_YouTube.jpg"/>
          <p:cNvPicPr>
            <a:picLocks noChangeAspect="1" noChangeArrowheads="1"/>
          </p:cNvPicPr>
          <p:nvPr/>
        </p:nvPicPr>
        <p:blipFill>
          <a:blip r:embed="rId2"/>
          <a:srcRect/>
          <a:stretch>
            <a:fillRect/>
          </a:stretch>
        </p:blipFill>
        <p:spPr bwMode="auto">
          <a:xfrm>
            <a:off x="-6572250" y="-1714500"/>
            <a:ext cx="22288500" cy="10287000"/>
          </a:xfrm>
          <a:prstGeom prst="rect">
            <a:avLst/>
          </a:prstGeom>
          <a:noFill/>
        </p:spPr>
      </p:pic>
      <p:pic>
        <p:nvPicPr>
          <p:cNvPr id="37891" name="Picture 3" descr="C:\Users\Ajay\Downloads\jira\Screenshot_20210408-235637_YouTube.jpg"/>
          <p:cNvPicPr>
            <a:picLocks noChangeAspect="1" noChangeArrowheads="1"/>
          </p:cNvPicPr>
          <p:nvPr/>
        </p:nvPicPr>
        <p:blipFill>
          <a:blip r:embed="rId3"/>
          <a:srcRect/>
          <a:stretch>
            <a:fillRect/>
          </a:stretch>
        </p:blipFill>
        <p:spPr bwMode="auto">
          <a:xfrm>
            <a:off x="-6572250" y="-1714500"/>
            <a:ext cx="22288500" cy="10287000"/>
          </a:xfrm>
          <a:prstGeom prst="rect">
            <a:avLst/>
          </a:prstGeom>
          <a:noFill/>
        </p:spPr>
      </p:pic>
      <p:pic>
        <p:nvPicPr>
          <p:cNvPr id="37892" name="Picture 4" descr="C:\Users\Ajay\Downloads\jira\Screenshot_20210408-235642_YouTube.jpg"/>
          <p:cNvPicPr>
            <a:picLocks noChangeAspect="1" noChangeArrowheads="1"/>
          </p:cNvPicPr>
          <p:nvPr/>
        </p:nvPicPr>
        <p:blipFill>
          <a:blip r:embed="rId4"/>
          <a:srcRect/>
          <a:stretch>
            <a:fillRect/>
          </a:stretch>
        </p:blipFill>
        <p:spPr bwMode="auto">
          <a:xfrm>
            <a:off x="-6572250" y="-1714500"/>
            <a:ext cx="22288500" cy="10287000"/>
          </a:xfrm>
          <a:prstGeom prst="rect">
            <a:avLst/>
          </a:prstGeom>
          <a:noFill/>
        </p:spPr>
      </p:pic>
      <p:pic>
        <p:nvPicPr>
          <p:cNvPr id="37893" name="Picture 5" descr="C:\Users\Ajay\Downloads\jira\Screenshot_20210408-235700_YouTube.jpg"/>
          <p:cNvPicPr>
            <a:picLocks noChangeAspect="1" noChangeArrowheads="1"/>
          </p:cNvPicPr>
          <p:nvPr/>
        </p:nvPicPr>
        <p:blipFill>
          <a:blip r:embed="rId5"/>
          <a:srcRect/>
          <a:stretch>
            <a:fillRect/>
          </a:stretch>
        </p:blipFill>
        <p:spPr bwMode="auto">
          <a:xfrm>
            <a:off x="-6572250" y="-1714500"/>
            <a:ext cx="22288500" cy="10287000"/>
          </a:xfrm>
          <a:prstGeom prst="rect">
            <a:avLst/>
          </a:prstGeom>
          <a:noFill/>
        </p:spPr>
      </p:pic>
      <p:pic>
        <p:nvPicPr>
          <p:cNvPr id="37894" name="Picture 6" descr="C:\Users\Ajay\Downloads\jira\Screenshot_20210408-235727_YouTube.jpg"/>
          <p:cNvPicPr>
            <a:picLocks noChangeAspect="1" noChangeArrowheads="1"/>
          </p:cNvPicPr>
          <p:nvPr/>
        </p:nvPicPr>
        <p:blipFill>
          <a:blip r:embed="rId6"/>
          <a:srcRect/>
          <a:stretch>
            <a:fillRect/>
          </a:stretch>
        </p:blipFill>
        <p:spPr bwMode="auto">
          <a:xfrm>
            <a:off x="-6572250" y="-1714500"/>
            <a:ext cx="22288500" cy="10287000"/>
          </a:xfrm>
          <a:prstGeom prst="rect">
            <a:avLst/>
          </a:prstGeom>
          <a:noFill/>
        </p:spPr>
      </p:pic>
      <p:pic>
        <p:nvPicPr>
          <p:cNvPr id="37895" name="Picture 7" descr="C:\Users\Ajay\Downloads\jira\Screenshot_20210408-235759_YouTube.jpg"/>
          <p:cNvPicPr>
            <a:picLocks noChangeAspect="1" noChangeArrowheads="1"/>
          </p:cNvPicPr>
          <p:nvPr/>
        </p:nvPicPr>
        <p:blipFill>
          <a:blip r:embed="rId7"/>
          <a:srcRect/>
          <a:stretch>
            <a:fillRect/>
          </a:stretch>
        </p:blipFill>
        <p:spPr bwMode="auto">
          <a:xfrm>
            <a:off x="-6572250" y="-1714500"/>
            <a:ext cx="22288500" cy="10287000"/>
          </a:xfrm>
          <a:prstGeom prst="rect">
            <a:avLst/>
          </a:prstGeom>
          <a:noFill/>
        </p:spPr>
      </p:pic>
      <p:pic>
        <p:nvPicPr>
          <p:cNvPr id="37896" name="Picture 8" descr="C:\Users\Ajay\Downloads\jira\Screenshot_20210408-235811_YouTube.jpg"/>
          <p:cNvPicPr>
            <a:picLocks noChangeAspect="1" noChangeArrowheads="1"/>
          </p:cNvPicPr>
          <p:nvPr/>
        </p:nvPicPr>
        <p:blipFill>
          <a:blip r:embed="rId8"/>
          <a:srcRect/>
          <a:stretch>
            <a:fillRect/>
          </a:stretch>
        </p:blipFill>
        <p:spPr bwMode="auto">
          <a:xfrm>
            <a:off x="-6572250" y="-1714500"/>
            <a:ext cx="22288500" cy="10287000"/>
          </a:xfrm>
          <a:prstGeom prst="rect">
            <a:avLst/>
          </a:prstGeom>
          <a:noFill/>
        </p:spPr>
      </p:pic>
      <p:pic>
        <p:nvPicPr>
          <p:cNvPr id="37897" name="Picture 9" descr="C:\Users\Ajay\Downloads\jira\Screenshot_20210408-235826_YouTube.jpg"/>
          <p:cNvPicPr>
            <a:picLocks noChangeAspect="1" noChangeArrowheads="1"/>
          </p:cNvPicPr>
          <p:nvPr/>
        </p:nvPicPr>
        <p:blipFill>
          <a:blip r:embed="rId9"/>
          <a:srcRect/>
          <a:stretch>
            <a:fillRect/>
          </a:stretch>
        </p:blipFill>
        <p:spPr bwMode="auto">
          <a:xfrm>
            <a:off x="-6572250" y="-1714500"/>
            <a:ext cx="22288500" cy="10287000"/>
          </a:xfrm>
          <a:prstGeom prst="rect">
            <a:avLst/>
          </a:prstGeom>
          <a:noFill/>
        </p:spPr>
      </p:pic>
      <p:pic>
        <p:nvPicPr>
          <p:cNvPr id="37898" name="Picture 10" descr="C:\Users\Ajay\Downloads\jira\Screenshot_20210408-235854_YouTube.jpg"/>
          <p:cNvPicPr>
            <a:picLocks noChangeAspect="1" noChangeArrowheads="1"/>
          </p:cNvPicPr>
          <p:nvPr/>
        </p:nvPicPr>
        <p:blipFill>
          <a:blip r:embed="rId10"/>
          <a:srcRect/>
          <a:stretch>
            <a:fillRect/>
          </a:stretch>
        </p:blipFill>
        <p:spPr bwMode="auto">
          <a:xfrm>
            <a:off x="-6572250" y="-1714500"/>
            <a:ext cx="22288500" cy="10287000"/>
          </a:xfrm>
          <a:prstGeom prst="rect">
            <a:avLst/>
          </a:prstGeom>
          <a:noFill/>
        </p:spPr>
      </p:pic>
      <p:pic>
        <p:nvPicPr>
          <p:cNvPr id="37899" name="Picture 11" descr="C:\Users\Ajay\Downloads\jira\Screenshot_20210408-235902_YouTube.jpg"/>
          <p:cNvPicPr>
            <a:picLocks noChangeAspect="1" noChangeArrowheads="1"/>
          </p:cNvPicPr>
          <p:nvPr/>
        </p:nvPicPr>
        <p:blipFill>
          <a:blip r:embed="rId11"/>
          <a:srcRect/>
          <a:stretch>
            <a:fillRect/>
          </a:stretch>
        </p:blipFill>
        <p:spPr bwMode="auto">
          <a:xfrm>
            <a:off x="-6572250" y="-1714500"/>
            <a:ext cx="22288500" cy="10287000"/>
          </a:xfrm>
          <a:prstGeom prst="rect">
            <a:avLst/>
          </a:prstGeom>
          <a:noFill/>
        </p:spPr>
      </p:pic>
      <p:pic>
        <p:nvPicPr>
          <p:cNvPr id="37900" name="Picture 12" descr="C:\Users\Ajay\Downloads\jira\Screenshot_20210408-235954_YouTube.jpg"/>
          <p:cNvPicPr>
            <a:picLocks noChangeAspect="1" noChangeArrowheads="1"/>
          </p:cNvPicPr>
          <p:nvPr/>
        </p:nvPicPr>
        <p:blipFill>
          <a:blip r:embed="rId12"/>
          <a:srcRect/>
          <a:stretch>
            <a:fillRect/>
          </a:stretch>
        </p:blipFill>
        <p:spPr bwMode="auto">
          <a:xfrm>
            <a:off x="-6572250" y="-1714500"/>
            <a:ext cx="22288500" cy="10287000"/>
          </a:xfrm>
          <a:prstGeom prst="rect">
            <a:avLst/>
          </a:prstGeom>
          <a:noFill/>
        </p:spPr>
      </p:pic>
      <p:pic>
        <p:nvPicPr>
          <p:cNvPr id="37901" name="Picture 13" descr="C:\Users\Ajay\Downloads\jira\Screenshot_20210409-000011_YouTube.jpg"/>
          <p:cNvPicPr>
            <a:picLocks noChangeAspect="1" noChangeArrowheads="1"/>
          </p:cNvPicPr>
          <p:nvPr/>
        </p:nvPicPr>
        <p:blipFill>
          <a:blip r:embed="rId13"/>
          <a:srcRect/>
          <a:stretch>
            <a:fillRect/>
          </a:stretch>
        </p:blipFill>
        <p:spPr bwMode="auto">
          <a:xfrm>
            <a:off x="-6572250" y="-1714500"/>
            <a:ext cx="22288500" cy="10287000"/>
          </a:xfrm>
          <a:prstGeom prst="rect">
            <a:avLst/>
          </a:prstGeom>
          <a:noFill/>
        </p:spPr>
      </p:pic>
      <p:pic>
        <p:nvPicPr>
          <p:cNvPr id="37902" name="Picture 14" descr="C:\Users\Ajay\Downloads\jira\Screenshot_20210409-000018_YouTube.jpg"/>
          <p:cNvPicPr>
            <a:picLocks noChangeAspect="1" noChangeArrowheads="1"/>
          </p:cNvPicPr>
          <p:nvPr/>
        </p:nvPicPr>
        <p:blipFill>
          <a:blip r:embed="rId14"/>
          <a:srcRect/>
          <a:stretch>
            <a:fillRect/>
          </a:stretch>
        </p:blipFill>
        <p:spPr bwMode="auto">
          <a:xfrm>
            <a:off x="-6572250" y="-1714500"/>
            <a:ext cx="22288500" cy="10287000"/>
          </a:xfrm>
          <a:prstGeom prst="rect">
            <a:avLst/>
          </a:prstGeom>
          <a:noFill/>
        </p:spPr>
      </p:pic>
      <p:pic>
        <p:nvPicPr>
          <p:cNvPr id="37903" name="Picture 15" descr="C:\Users\Ajay\Downloads\jira\Screenshot_20210409-000030_YouTube.jpg"/>
          <p:cNvPicPr>
            <a:picLocks noChangeAspect="1" noChangeArrowheads="1"/>
          </p:cNvPicPr>
          <p:nvPr/>
        </p:nvPicPr>
        <p:blipFill>
          <a:blip r:embed="rId15"/>
          <a:srcRect/>
          <a:stretch>
            <a:fillRect/>
          </a:stretch>
        </p:blipFill>
        <p:spPr bwMode="auto">
          <a:xfrm>
            <a:off x="-6572250" y="-1714500"/>
            <a:ext cx="22288500" cy="10287000"/>
          </a:xfrm>
          <a:prstGeom prst="rect">
            <a:avLst/>
          </a:prstGeom>
          <a:noFill/>
        </p:spPr>
      </p:pic>
      <p:pic>
        <p:nvPicPr>
          <p:cNvPr id="37904" name="Picture 16" descr="C:\Users\Ajay\Downloads\jira\Screenshot_20210409-000129_YouTube.jpg"/>
          <p:cNvPicPr>
            <a:picLocks noChangeAspect="1" noChangeArrowheads="1"/>
          </p:cNvPicPr>
          <p:nvPr/>
        </p:nvPicPr>
        <p:blipFill>
          <a:blip r:embed="rId16"/>
          <a:srcRect/>
          <a:stretch>
            <a:fillRect/>
          </a:stretch>
        </p:blipFill>
        <p:spPr bwMode="auto">
          <a:xfrm>
            <a:off x="-6572250" y="-1714500"/>
            <a:ext cx="22288500" cy="10287000"/>
          </a:xfrm>
          <a:prstGeom prst="rect">
            <a:avLst/>
          </a:prstGeom>
          <a:noFill/>
        </p:spPr>
      </p:pic>
      <p:pic>
        <p:nvPicPr>
          <p:cNvPr id="37905" name="Picture 17" descr="C:\Users\Ajay\Downloads\jira\Screenshot_20210409-000137_YouTube.jpg"/>
          <p:cNvPicPr>
            <a:picLocks noChangeAspect="1" noChangeArrowheads="1"/>
          </p:cNvPicPr>
          <p:nvPr/>
        </p:nvPicPr>
        <p:blipFill>
          <a:blip r:embed="rId17"/>
          <a:srcRect/>
          <a:stretch>
            <a:fillRect/>
          </a:stretch>
        </p:blipFill>
        <p:spPr bwMode="auto">
          <a:xfrm>
            <a:off x="-6572250" y="-1714500"/>
            <a:ext cx="22288500" cy="10287000"/>
          </a:xfrm>
          <a:prstGeom prst="rect">
            <a:avLst/>
          </a:prstGeom>
          <a:noFill/>
        </p:spPr>
      </p:pic>
      <p:pic>
        <p:nvPicPr>
          <p:cNvPr id="37906" name="Picture 18" descr="C:\Users\Ajay\Downloads\jira\Screenshot_20210409-000142_YouTube.jpg"/>
          <p:cNvPicPr>
            <a:picLocks noChangeAspect="1" noChangeArrowheads="1"/>
          </p:cNvPicPr>
          <p:nvPr/>
        </p:nvPicPr>
        <p:blipFill>
          <a:blip r:embed="rId18"/>
          <a:srcRect/>
          <a:stretch>
            <a:fillRect/>
          </a:stretch>
        </p:blipFill>
        <p:spPr bwMode="auto">
          <a:xfrm>
            <a:off x="-6572250" y="-1714500"/>
            <a:ext cx="22288500" cy="10287000"/>
          </a:xfrm>
          <a:prstGeom prst="rect">
            <a:avLst/>
          </a:prstGeom>
          <a:noFill/>
        </p:spPr>
      </p:pic>
      <p:pic>
        <p:nvPicPr>
          <p:cNvPr id="37907" name="Picture 19" descr="C:\Users\Ajay\Downloads\jira\Screenshot_20210409-000206_YouTube.jpg"/>
          <p:cNvPicPr>
            <a:picLocks noChangeAspect="1" noChangeArrowheads="1"/>
          </p:cNvPicPr>
          <p:nvPr/>
        </p:nvPicPr>
        <p:blipFill>
          <a:blip r:embed="rId19"/>
          <a:srcRect/>
          <a:stretch>
            <a:fillRect/>
          </a:stretch>
        </p:blipFill>
        <p:spPr bwMode="auto">
          <a:xfrm>
            <a:off x="-6572250" y="-1714500"/>
            <a:ext cx="22288500" cy="10287000"/>
          </a:xfrm>
          <a:prstGeom prst="rect">
            <a:avLst/>
          </a:prstGeom>
          <a:noFill/>
        </p:spPr>
      </p:pic>
      <p:pic>
        <p:nvPicPr>
          <p:cNvPr id="37908" name="Picture 20" descr="C:\Users\Ajay\Downloads\jira\Screenshot_20210409-000225_YouTube.jpg"/>
          <p:cNvPicPr>
            <a:picLocks noChangeAspect="1" noChangeArrowheads="1"/>
          </p:cNvPicPr>
          <p:nvPr/>
        </p:nvPicPr>
        <p:blipFill>
          <a:blip r:embed="rId20"/>
          <a:srcRect/>
          <a:stretch>
            <a:fillRect/>
          </a:stretch>
        </p:blipFill>
        <p:spPr bwMode="auto">
          <a:xfrm>
            <a:off x="-6572250" y="-1714500"/>
            <a:ext cx="22288500" cy="10287000"/>
          </a:xfrm>
          <a:prstGeom prst="rect">
            <a:avLst/>
          </a:prstGeom>
          <a:noFill/>
        </p:spPr>
      </p:pic>
      <p:pic>
        <p:nvPicPr>
          <p:cNvPr id="37909" name="Picture 21" descr="C:\Users\Ajay\Downloads\jira\Screenshot_20210409-000246_YouTube.jpg"/>
          <p:cNvPicPr>
            <a:picLocks noChangeAspect="1" noChangeArrowheads="1"/>
          </p:cNvPicPr>
          <p:nvPr/>
        </p:nvPicPr>
        <p:blipFill>
          <a:blip r:embed="rId21"/>
          <a:srcRect/>
          <a:stretch>
            <a:fillRect/>
          </a:stretch>
        </p:blipFill>
        <p:spPr bwMode="auto">
          <a:xfrm>
            <a:off x="-6572250" y="-1714500"/>
            <a:ext cx="22288500" cy="10287000"/>
          </a:xfrm>
          <a:prstGeom prst="rect">
            <a:avLst/>
          </a:prstGeom>
          <a:noFill/>
        </p:spPr>
      </p:pic>
      <p:pic>
        <p:nvPicPr>
          <p:cNvPr id="37910" name="Picture 22" descr="C:\Users\Ajay\Downloads\jira\Screenshot_20210409-000304_YouTube.jpg"/>
          <p:cNvPicPr>
            <a:picLocks noChangeAspect="1" noChangeArrowheads="1"/>
          </p:cNvPicPr>
          <p:nvPr/>
        </p:nvPicPr>
        <p:blipFill>
          <a:blip r:embed="rId22"/>
          <a:srcRect/>
          <a:stretch>
            <a:fillRect/>
          </a:stretch>
        </p:blipFill>
        <p:spPr bwMode="auto">
          <a:xfrm>
            <a:off x="-6572250" y="-1714500"/>
            <a:ext cx="22288500" cy="10287000"/>
          </a:xfrm>
          <a:prstGeom prst="rect">
            <a:avLst/>
          </a:prstGeom>
          <a:noFill/>
        </p:spPr>
      </p:pic>
      <p:pic>
        <p:nvPicPr>
          <p:cNvPr id="37911" name="Picture 23" descr="C:\Users\Ajay\Downloads\jira\Screenshot_20210409-023028_YouTube.jpg"/>
          <p:cNvPicPr>
            <a:picLocks noChangeAspect="1" noChangeArrowheads="1"/>
          </p:cNvPicPr>
          <p:nvPr/>
        </p:nvPicPr>
        <p:blipFill>
          <a:blip r:embed="rId23"/>
          <a:srcRect/>
          <a:stretch>
            <a:fillRect/>
          </a:stretch>
        </p:blipFill>
        <p:spPr bwMode="auto">
          <a:xfrm>
            <a:off x="-6572250" y="-1714500"/>
            <a:ext cx="22288500" cy="10287000"/>
          </a:xfrm>
          <a:prstGeom prst="rect">
            <a:avLst/>
          </a:prstGeom>
          <a:noFill/>
        </p:spPr>
      </p:pic>
      <p:pic>
        <p:nvPicPr>
          <p:cNvPr id="37912" name="Picture 24" descr="C:\Users\Ajay\Downloads\jira\Screenshot_20210409-023035_YouTube.jpg"/>
          <p:cNvPicPr>
            <a:picLocks noChangeAspect="1" noChangeArrowheads="1"/>
          </p:cNvPicPr>
          <p:nvPr/>
        </p:nvPicPr>
        <p:blipFill>
          <a:blip r:embed="rId24"/>
          <a:srcRect/>
          <a:stretch>
            <a:fillRect/>
          </a:stretch>
        </p:blipFill>
        <p:spPr bwMode="auto">
          <a:xfrm>
            <a:off x="-6572250" y="-1714500"/>
            <a:ext cx="22288500" cy="10287000"/>
          </a:xfrm>
          <a:prstGeom prst="rect">
            <a:avLst/>
          </a:prstGeom>
          <a:noFill/>
        </p:spPr>
      </p:pic>
      <p:pic>
        <p:nvPicPr>
          <p:cNvPr id="37913" name="Picture 25" descr="C:\Users\Ajay\Downloads\jira\Screenshot_20210409-023042_YouTube.jpg"/>
          <p:cNvPicPr>
            <a:picLocks noChangeAspect="1" noChangeArrowheads="1"/>
          </p:cNvPicPr>
          <p:nvPr/>
        </p:nvPicPr>
        <p:blipFill>
          <a:blip r:embed="rId25"/>
          <a:srcRect/>
          <a:stretch>
            <a:fillRect/>
          </a:stretch>
        </p:blipFill>
        <p:spPr bwMode="auto">
          <a:xfrm>
            <a:off x="-6572250" y="-1714500"/>
            <a:ext cx="22288500" cy="10287000"/>
          </a:xfrm>
          <a:prstGeom prst="rect">
            <a:avLst/>
          </a:prstGeom>
          <a:noFill/>
        </p:spPr>
      </p:pic>
      <p:pic>
        <p:nvPicPr>
          <p:cNvPr id="37914" name="Picture 26" descr="C:\Users\Ajay\Downloads\jira\Screenshot_20210409-023053_YouTube.jpg"/>
          <p:cNvPicPr>
            <a:picLocks noChangeAspect="1" noChangeArrowheads="1"/>
          </p:cNvPicPr>
          <p:nvPr/>
        </p:nvPicPr>
        <p:blipFill>
          <a:blip r:embed="rId26"/>
          <a:srcRect/>
          <a:stretch>
            <a:fillRect/>
          </a:stretch>
        </p:blipFill>
        <p:spPr bwMode="auto">
          <a:xfrm>
            <a:off x="-6572250" y="-1714500"/>
            <a:ext cx="22288500" cy="10287000"/>
          </a:xfrm>
          <a:prstGeom prst="rect">
            <a:avLst/>
          </a:prstGeom>
          <a:noFill/>
        </p:spPr>
      </p:pic>
      <p:pic>
        <p:nvPicPr>
          <p:cNvPr id="37915" name="Picture 27" descr="C:\Users\Ajay\Downloads\jira\Screenshot_20210409-023100_YouTube.jpg"/>
          <p:cNvPicPr>
            <a:picLocks noChangeAspect="1" noChangeArrowheads="1"/>
          </p:cNvPicPr>
          <p:nvPr/>
        </p:nvPicPr>
        <p:blipFill>
          <a:blip r:embed="rId27"/>
          <a:srcRect/>
          <a:stretch>
            <a:fillRect/>
          </a:stretch>
        </p:blipFill>
        <p:spPr bwMode="auto">
          <a:xfrm>
            <a:off x="-6572250" y="-1714500"/>
            <a:ext cx="22288500" cy="10287000"/>
          </a:xfrm>
          <a:prstGeom prst="rect">
            <a:avLst/>
          </a:prstGeom>
          <a:noFill/>
        </p:spPr>
      </p:pic>
      <p:pic>
        <p:nvPicPr>
          <p:cNvPr id="37916" name="Picture 28" descr="C:\Users\Ajay\Downloads\jira\Screenshot_20210409-023108_YouTube.jpg"/>
          <p:cNvPicPr>
            <a:picLocks noChangeAspect="1" noChangeArrowheads="1"/>
          </p:cNvPicPr>
          <p:nvPr/>
        </p:nvPicPr>
        <p:blipFill>
          <a:blip r:embed="rId28"/>
          <a:srcRect/>
          <a:stretch>
            <a:fillRect/>
          </a:stretch>
        </p:blipFill>
        <p:spPr bwMode="auto">
          <a:xfrm>
            <a:off x="-6572250" y="-1714500"/>
            <a:ext cx="22288500" cy="10287000"/>
          </a:xfrm>
          <a:prstGeom prst="rect">
            <a:avLst/>
          </a:prstGeom>
          <a:noFill/>
        </p:spPr>
      </p:pic>
      <p:pic>
        <p:nvPicPr>
          <p:cNvPr id="37917" name="Picture 29" descr="C:\Users\Ajay\Downloads\jira\Screenshot_20210409-023115_YouTube.jpg"/>
          <p:cNvPicPr>
            <a:picLocks noChangeAspect="1" noChangeArrowheads="1"/>
          </p:cNvPicPr>
          <p:nvPr/>
        </p:nvPicPr>
        <p:blipFill>
          <a:blip r:embed="rId29"/>
          <a:srcRect/>
          <a:stretch>
            <a:fillRect/>
          </a:stretch>
        </p:blipFill>
        <p:spPr bwMode="auto">
          <a:xfrm>
            <a:off x="-6572250" y="-1714500"/>
            <a:ext cx="22288500" cy="10287000"/>
          </a:xfrm>
          <a:prstGeom prst="rect">
            <a:avLst/>
          </a:prstGeom>
          <a:noFill/>
        </p:spPr>
      </p:pic>
      <p:pic>
        <p:nvPicPr>
          <p:cNvPr id="37918" name="Picture 30" descr="C:\Users\Ajay\Downloads\jira\Screenshot_20210409-023132_YouTube.jpg"/>
          <p:cNvPicPr>
            <a:picLocks noChangeAspect="1" noChangeArrowheads="1"/>
          </p:cNvPicPr>
          <p:nvPr/>
        </p:nvPicPr>
        <p:blipFill>
          <a:blip r:embed="rId30"/>
          <a:srcRect/>
          <a:stretch>
            <a:fillRect/>
          </a:stretch>
        </p:blipFill>
        <p:spPr bwMode="auto">
          <a:xfrm>
            <a:off x="-6572250" y="-1714500"/>
            <a:ext cx="22288500" cy="10287000"/>
          </a:xfrm>
          <a:prstGeom prst="rect">
            <a:avLst/>
          </a:prstGeom>
          <a:noFill/>
        </p:spPr>
      </p:pic>
      <p:pic>
        <p:nvPicPr>
          <p:cNvPr id="37919" name="Picture 31" descr="C:\Users\Ajay\Downloads\jira\Screenshot_20210409-023144_YouTube.jpg"/>
          <p:cNvPicPr>
            <a:picLocks noChangeAspect="1" noChangeArrowheads="1"/>
          </p:cNvPicPr>
          <p:nvPr/>
        </p:nvPicPr>
        <p:blipFill>
          <a:blip r:embed="rId31"/>
          <a:srcRect/>
          <a:stretch>
            <a:fillRect/>
          </a:stretch>
        </p:blipFill>
        <p:spPr bwMode="auto">
          <a:xfrm>
            <a:off x="-6572250" y="-1714500"/>
            <a:ext cx="22288500" cy="10287000"/>
          </a:xfrm>
          <a:prstGeom prst="rect">
            <a:avLst/>
          </a:prstGeom>
          <a:noFill/>
        </p:spPr>
      </p:pic>
      <p:pic>
        <p:nvPicPr>
          <p:cNvPr id="37920" name="Picture 32" descr="C:\Users\Ajay\Downloads\jira\Screenshot_20210409-023228_YouTube.jpg"/>
          <p:cNvPicPr>
            <a:picLocks noChangeAspect="1" noChangeArrowheads="1"/>
          </p:cNvPicPr>
          <p:nvPr/>
        </p:nvPicPr>
        <p:blipFill>
          <a:blip r:embed="rId32"/>
          <a:srcRect/>
          <a:stretch>
            <a:fillRect/>
          </a:stretch>
        </p:blipFill>
        <p:spPr bwMode="auto">
          <a:xfrm>
            <a:off x="-6572250" y="-1714500"/>
            <a:ext cx="22288500" cy="10287000"/>
          </a:xfrm>
          <a:prstGeom prst="rect">
            <a:avLst/>
          </a:prstGeom>
          <a:noFill/>
        </p:spPr>
      </p:pic>
      <p:pic>
        <p:nvPicPr>
          <p:cNvPr id="37921" name="Picture 33" descr="C:\Users\Ajay\Downloads\jira\Screenshot_20210409-023308_YouTube.jpg"/>
          <p:cNvPicPr>
            <a:picLocks noChangeAspect="1" noChangeArrowheads="1"/>
          </p:cNvPicPr>
          <p:nvPr/>
        </p:nvPicPr>
        <p:blipFill>
          <a:blip r:embed="rId33"/>
          <a:srcRect/>
          <a:stretch>
            <a:fillRect/>
          </a:stretch>
        </p:blipFill>
        <p:spPr bwMode="auto">
          <a:xfrm>
            <a:off x="-6572250" y="-1714500"/>
            <a:ext cx="22288500" cy="10287000"/>
          </a:xfrm>
          <a:prstGeom prst="rect">
            <a:avLst/>
          </a:prstGeom>
          <a:noFill/>
        </p:spPr>
      </p:pic>
      <p:pic>
        <p:nvPicPr>
          <p:cNvPr id="37922" name="Picture 34" descr="C:\Users\Ajay\Downloads\jira\Screenshot_20210409-023320_YouTube.jpg"/>
          <p:cNvPicPr>
            <a:picLocks noChangeAspect="1" noChangeArrowheads="1"/>
          </p:cNvPicPr>
          <p:nvPr/>
        </p:nvPicPr>
        <p:blipFill>
          <a:blip r:embed="rId34"/>
          <a:srcRect/>
          <a:stretch>
            <a:fillRect/>
          </a:stretch>
        </p:blipFill>
        <p:spPr bwMode="auto">
          <a:xfrm>
            <a:off x="-6572250" y="-1714500"/>
            <a:ext cx="22288500" cy="10287000"/>
          </a:xfrm>
          <a:prstGeom prst="rect">
            <a:avLst/>
          </a:prstGeom>
          <a:noFill/>
        </p:spPr>
      </p:pic>
      <p:pic>
        <p:nvPicPr>
          <p:cNvPr id="37923" name="Picture 35" descr="C:\Users\Ajay\Downloads\jira\Screenshot_20210409-023339_YouTube.jpg"/>
          <p:cNvPicPr>
            <a:picLocks noChangeAspect="1" noChangeArrowheads="1"/>
          </p:cNvPicPr>
          <p:nvPr/>
        </p:nvPicPr>
        <p:blipFill>
          <a:blip r:embed="rId35"/>
          <a:srcRect/>
          <a:stretch>
            <a:fillRect/>
          </a:stretch>
        </p:blipFill>
        <p:spPr bwMode="auto">
          <a:xfrm>
            <a:off x="-6572250" y="-1714500"/>
            <a:ext cx="22288500" cy="10287000"/>
          </a:xfrm>
          <a:prstGeom prst="rect">
            <a:avLst/>
          </a:prstGeom>
          <a:noFill/>
        </p:spPr>
      </p:pic>
      <p:pic>
        <p:nvPicPr>
          <p:cNvPr id="37924" name="Picture 36" descr="C:\Users\Ajay\Downloads\jira\Screenshot_20210409-023408_YouTube.jpg"/>
          <p:cNvPicPr>
            <a:picLocks noChangeAspect="1" noChangeArrowheads="1"/>
          </p:cNvPicPr>
          <p:nvPr/>
        </p:nvPicPr>
        <p:blipFill>
          <a:blip r:embed="rId36"/>
          <a:srcRect/>
          <a:stretch>
            <a:fillRect/>
          </a:stretch>
        </p:blipFill>
        <p:spPr bwMode="auto">
          <a:xfrm>
            <a:off x="-6572250" y="-1714500"/>
            <a:ext cx="22288500" cy="10287000"/>
          </a:xfrm>
          <a:prstGeom prst="rect">
            <a:avLst/>
          </a:prstGeom>
          <a:noFill/>
        </p:spPr>
      </p:pic>
      <p:pic>
        <p:nvPicPr>
          <p:cNvPr id="37925" name="Picture 37" descr="C:\Users\Ajay\Downloads\jira\Screenshot_20210409-023420_YouTube.jpg"/>
          <p:cNvPicPr>
            <a:picLocks noChangeAspect="1" noChangeArrowheads="1"/>
          </p:cNvPicPr>
          <p:nvPr/>
        </p:nvPicPr>
        <p:blipFill>
          <a:blip r:embed="rId37"/>
          <a:srcRect/>
          <a:stretch>
            <a:fillRect/>
          </a:stretch>
        </p:blipFill>
        <p:spPr bwMode="auto">
          <a:xfrm>
            <a:off x="-6572250" y="-1714500"/>
            <a:ext cx="22288500" cy="10287000"/>
          </a:xfrm>
          <a:prstGeom prst="rect">
            <a:avLst/>
          </a:prstGeom>
          <a:noFill/>
        </p:spPr>
      </p:pic>
      <p:pic>
        <p:nvPicPr>
          <p:cNvPr id="37926" name="Picture 38" descr="C:\Users\Ajay\Downloads\jira\Screenshot_20210409-023521_YouTube.jpg"/>
          <p:cNvPicPr>
            <a:picLocks noChangeAspect="1" noChangeArrowheads="1"/>
          </p:cNvPicPr>
          <p:nvPr/>
        </p:nvPicPr>
        <p:blipFill>
          <a:blip r:embed="rId38"/>
          <a:srcRect/>
          <a:stretch>
            <a:fillRect/>
          </a:stretch>
        </p:blipFill>
        <p:spPr bwMode="auto">
          <a:xfrm>
            <a:off x="-6572250" y="-1714500"/>
            <a:ext cx="22288500" cy="10287000"/>
          </a:xfrm>
          <a:prstGeom prst="rect">
            <a:avLst/>
          </a:prstGeom>
          <a:noFill/>
        </p:spPr>
      </p:pic>
      <p:pic>
        <p:nvPicPr>
          <p:cNvPr id="37927" name="Picture 39" descr="C:\Users\Ajay\Downloads\jira\Screenshot_20210409-023532_YouTube.jpg"/>
          <p:cNvPicPr>
            <a:picLocks noChangeAspect="1" noChangeArrowheads="1"/>
          </p:cNvPicPr>
          <p:nvPr/>
        </p:nvPicPr>
        <p:blipFill>
          <a:blip r:embed="rId39"/>
          <a:srcRect/>
          <a:stretch>
            <a:fillRect/>
          </a:stretch>
        </p:blipFill>
        <p:spPr bwMode="auto">
          <a:xfrm>
            <a:off x="-6572250" y="-1714500"/>
            <a:ext cx="22288500" cy="10287000"/>
          </a:xfrm>
          <a:prstGeom prst="rect">
            <a:avLst/>
          </a:prstGeom>
          <a:noFill/>
        </p:spPr>
      </p:pic>
      <p:pic>
        <p:nvPicPr>
          <p:cNvPr id="37928" name="Picture 40" descr="C:\Users\Ajay\Downloads\jira\Screenshot_20210409-023545_YouTube.jpg"/>
          <p:cNvPicPr>
            <a:picLocks noChangeAspect="1" noChangeArrowheads="1"/>
          </p:cNvPicPr>
          <p:nvPr/>
        </p:nvPicPr>
        <p:blipFill>
          <a:blip r:embed="rId40"/>
          <a:srcRect/>
          <a:stretch>
            <a:fillRect/>
          </a:stretch>
        </p:blipFill>
        <p:spPr bwMode="auto">
          <a:xfrm>
            <a:off x="-6572250" y="-1714500"/>
            <a:ext cx="22288500" cy="10287000"/>
          </a:xfrm>
          <a:prstGeom prst="rect">
            <a:avLst/>
          </a:prstGeom>
          <a:noFill/>
        </p:spPr>
      </p:pic>
      <p:pic>
        <p:nvPicPr>
          <p:cNvPr id="37929" name="Picture 41" descr="C:\Users\Ajay\Downloads\jira\Screenshot_20210409-023552_YouTube.jpg"/>
          <p:cNvPicPr>
            <a:picLocks noChangeAspect="1" noChangeArrowheads="1"/>
          </p:cNvPicPr>
          <p:nvPr/>
        </p:nvPicPr>
        <p:blipFill>
          <a:blip r:embed="rId41"/>
          <a:srcRect/>
          <a:stretch>
            <a:fillRect/>
          </a:stretch>
        </p:blipFill>
        <p:spPr bwMode="auto">
          <a:xfrm>
            <a:off x="-6572250" y="-1714500"/>
            <a:ext cx="22288500" cy="10287000"/>
          </a:xfrm>
          <a:prstGeom prst="rect">
            <a:avLst/>
          </a:prstGeom>
          <a:noFill/>
        </p:spPr>
      </p:pic>
      <p:pic>
        <p:nvPicPr>
          <p:cNvPr id="37930" name="Picture 42" descr="C:\Users\Ajay\Downloads\jira\Screenshot_20210409-023624_YouTube.jpg"/>
          <p:cNvPicPr>
            <a:picLocks noChangeAspect="1" noChangeArrowheads="1"/>
          </p:cNvPicPr>
          <p:nvPr/>
        </p:nvPicPr>
        <p:blipFill>
          <a:blip r:embed="rId42"/>
          <a:srcRect/>
          <a:stretch>
            <a:fillRect/>
          </a:stretch>
        </p:blipFill>
        <p:spPr bwMode="auto">
          <a:xfrm>
            <a:off x="-6572250" y="-1714500"/>
            <a:ext cx="22288500" cy="10287000"/>
          </a:xfrm>
          <a:prstGeom prst="rect">
            <a:avLst/>
          </a:prstGeom>
          <a:noFill/>
        </p:spPr>
      </p:pic>
      <p:pic>
        <p:nvPicPr>
          <p:cNvPr id="37931" name="Picture 43" descr="C:\Users\Ajay\Downloads\jira\Screenshot_20210409-023630_YouTube.jpg"/>
          <p:cNvPicPr>
            <a:picLocks noChangeAspect="1" noChangeArrowheads="1"/>
          </p:cNvPicPr>
          <p:nvPr/>
        </p:nvPicPr>
        <p:blipFill>
          <a:blip r:embed="rId43"/>
          <a:srcRect/>
          <a:stretch>
            <a:fillRect/>
          </a:stretch>
        </p:blipFill>
        <p:spPr bwMode="auto">
          <a:xfrm>
            <a:off x="-6572250" y="-1714500"/>
            <a:ext cx="22288500" cy="10287000"/>
          </a:xfrm>
          <a:prstGeom prst="rect">
            <a:avLst/>
          </a:prstGeom>
          <a:noFill/>
        </p:spPr>
      </p:pic>
      <p:pic>
        <p:nvPicPr>
          <p:cNvPr id="37932" name="Picture 44" descr="C:\Users\Ajay\Downloads\jira\Screenshot_20210409-023645_YouTube.jpg"/>
          <p:cNvPicPr>
            <a:picLocks noChangeAspect="1" noChangeArrowheads="1"/>
          </p:cNvPicPr>
          <p:nvPr/>
        </p:nvPicPr>
        <p:blipFill>
          <a:blip r:embed="rId44"/>
          <a:srcRect/>
          <a:stretch>
            <a:fillRect/>
          </a:stretch>
        </p:blipFill>
        <p:spPr bwMode="auto">
          <a:xfrm>
            <a:off x="-6572250" y="-1714500"/>
            <a:ext cx="22288500" cy="10287000"/>
          </a:xfrm>
          <a:prstGeom prst="rect">
            <a:avLst/>
          </a:prstGeom>
          <a:noFill/>
        </p:spPr>
      </p:pic>
      <p:pic>
        <p:nvPicPr>
          <p:cNvPr id="37933" name="Picture 45" descr="C:\Users\Ajay\Downloads\jira\Screenshot_20210409-023728_YouTube.jpg"/>
          <p:cNvPicPr>
            <a:picLocks noChangeAspect="1" noChangeArrowheads="1"/>
          </p:cNvPicPr>
          <p:nvPr/>
        </p:nvPicPr>
        <p:blipFill>
          <a:blip r:embed="rId45"/>
          <a:srcRect/>
          <a:stretch>
            <a:fillRect/>
          </a:stretch>
        </p:blipFill>
        <p:spPr bwMode="auto">
          <a:xfrm>
            <a:off x="-6572250" y="-1714500"/>
            <a:ext cx="22288500" cy="10287000"/>
          </a:xfrm>
          <a:prstGeom prst="rect">
            <a:avLst/>
          </a:prstGeom>
          <a:noFill/>
        </p:spPr>
      </p:pic>
      <p:pic>
        <p:nvPicPr>
          <p:cNvPr id="37934" name="Picture 46" descr="C:\Users\Ajay\Downloads\jira\Screenshot_20210409-023736_YouTube.jpg"/>
          <p:cNvPicPr>
            <a:picLocks noChangeAspect="1" noChangeArrowheads="1"/>
          </p:cNvPicPr>
          <p:nvPr/>
        </p:nvPicPr>
        <p:blipFill>
          <a:blip r:embed="rId46"/>
          <a:srcRect/>
          <a:stretch>
            <a:fillRect/>
          </a:stretch>
        </p:blipFill>
        <p:spPr bwMode="auto">
          <a:xfrm>
            <a:off x="-6572250" y="-1714500"/>
            <a:ext cx="22288500" cy="10287000"/>
          </a:xfrm>
          <a:prstGeom prst="rect">
            <a:avLst/>
          </a:prstGeom>
          <a:noFill/>
        </p:spPr>
      </p:pic>
      <p:pic>
        <p:nvPicPr>
          <p:cNvPr id="37935" name="Picture 47" descr="C:\Users\Ajay\Downloads\jira\Screenshot_20210409-023803_YouTube.jpg"/>
          <p:cNvPicPr>
            <a:picLocks noChangeAspect="1" noChangeArrowheads="1"/>
          </p:cNvPicPr>
          <p:nvPr/>
        </p:nvPicPr>
        <p:blipFill>
          <a:blip r:embed="rId47"/>
          <a:srcRect/>
          <a:stretch>
            <a:fillRect/>
          </a:stretch>
        </p:blipFill>
        <p:spPr bwMode="auto">
          <a:xfrm>
            <a:off x="-6572250" y="-1714500"/>
            <a:ext cx="22288500" cy="10287000"/>
          </a:xfrm>
          <a:prstGeom prst="rect">
            <a:avLst/>
          </a:prstGeom>
          <a:noFill/>
        </p:spPr>
      </p:pic>
      <p:pic>
        <p:nvPicPr>
          <p:cNvPr id="37936" name="Picture 48" descr="C:\Users\Ajay\Downloads\jira\Screenshot_20210409-023810_YouTube.jpg"/>
          <p:cNvPicPr>
            <a:picLocks noChangeAspect="1" noChangeArrowheads="1"/>
          </p:cNvPicPr>
          <p:nvPr/>
        </p:nvPicPr>
        <p:blipFill>
          <a:blip r:embed="rId48"/>
          <a:srcRect/>
          <a:stretch>
            <a:fillRect/>
          </a:stretch>
        </p:blipFill>
        <p:spPr bwMode="auto">
          <a:xfrm>
            <a:off x="-6572250" y="-1714500"/>
            <a:ext cx="22288500" cy="10287000"/>
          </a:xfrm>
          <a:prstGeom prst="rect">
            <a:avLst/>
          </a:prstGeom>
          <a:noFill/>
        </p:spPr>
      </p:pic>
      <p:pic>
        <p:nvPicPr>
          <p:cNvPr id="37937" name="Picture 49" descr="C:\Users\Ajay\Downloads\jira\Screenshot_20210409-023829_YouTube.jpg"/>
          <p:cNvPicPr>
            <a:picLocks noChangeAspect="1" noChangeArrowheads="1"/>
          </p:cNvPicPr>
          <p:nvPr/>
        </p:nvPicPr>
        <p:blipFill>
          <a:blip r:embed="rId49"/>
          <a:srcRect/>
          <a:stretch>
            <a:fillRect/>
          </a:stretch>
        </p:blipFill>
        <p:spPr bwMode="auto">
          <a:xfrm>
            <a:off x="-6572250" y="-1714500"/>
            <a:ext cx="22288500" cy="10287000"/>
          </a:xfrm>
          <a:prstGeom prst="rect">
            <a:avLst/>
          </a:prstGeom>
          <a:noFill/>
        </p:spPr>
      </p:pic>
      <p:pic>
        <p:nvPicPr>
          <p:cNvPr id="37938" name="Picture 50" descr="C:\Users\Ajay\Downloads\jira\Screenshot_20210409-023845_YouTube.jpg"/>
          <p:cNvPicPr>
            <a:picLocks noChangeAspect="1" noChangeArrowheads="1"/>
          </p:cNvPicPr>
          <p:nvPr/>
        </p:nvPicPr>
        <p:blipFill>
          <a:blip r:embed="rId50"/>
          <a:srcRect/>
          <a:stretch>
            <a:fillRect/>
          </a:stretch>
        </p:blipFill>
        <p:spPr bwMode="auto">
          <a:xfrm>
            <a:off x="-6572250" y="-1714500"/>
            <a:ext cx="22288500" cy="10287000"/>
          </a:xfrm>
          <a:prstGeom prst="rect">
            <a:avLst/>
          </a:prstGeom>
          <a:noFill/>
        </p:spPr>
      </p:pic>
      <p:pic>
        <p:nvPicPr>
          <p:cNvPr id="37939" name="Picture 51" descr="C:\Users\Ajay\Downloads\jira\Screenshot_20210409-023905_YouTube.jpg"/>
          <p:cNvPicPr>
            <a:picLocks noChangeAspect="1" noChangeArrowheads="1"/>
          </p:cNvPicPr>
          <p:nvPr/>
        </p:nvPicPr>
        <p:blipFill>
          <a:blip r:embed="rId51"/>
          <a:srcRect/>
          <a:stretch>
            <a:fillRect/>
          </a:stretch>
        </p:blipFill>
        <p:spPr bwMode="auto">
          <a:xfrm>
            <a:off x="-6572250" y="-1714500"/>
            <a:ext cx="22288500" cy="10287000"/>
          </a:xfrm>
          <a:prstGeom prst="rect">
            <a:avLst/>
          </a:prstGeom>
          <a:noFill/>
        </p:spPr>
      </p:pic>
      <p:pic>
        <p:nvPicPr>
          <p:cNvPr id="37940" name="Picture 52" descr="C:\Users\Ajay\Downloads\jira\Screenshot_20210409-023946_YouTube.jpg"/>
          <p:cNvPicPr>
            <a:picLocks noChangeAspect="1" noChangeArrowheads="1"/>
          </p:cNvPicPr>
          <p:nvPr/>
        </p:nvPicPr>
        <p:blipFill>
          <a:blip r:embed="rId52"/>
          <a:srcRect/>
          <a:stretch>
            <a:fillRect/>
          </a:stretch>
        </p:blipFill>
        <p:spPr bwMode="auto">
          <a:xfrm>
            <a:off x="-6572250" y="-1714500"/>
            <a:ext cx="22288500" cy="10287000"/>
          </a:xfrm>
          <a:prstGeom prst="rect">
            <a:avLst/>
          </a:prstGeom>
          <a:noFill/>
        </p:spPr>
      </p:pic>
      <p:pic>
        <p:nvPicPr>
          <p:cNvPr id="37941" name="Picture 53" descr="C:\Users\Ajay\Downloads\jira\Screenshot_20210409-023958_YouTube.jpg"/>
          <p:cNvPicPr>
            <a:picLocks noChangeAspect="1" noChangeArrowheads="1"/>
          </p:cNvPicPr>
          <p:nvPr/>
        </p:nvPicPr>
        <p:blipFill>
          <a:blip r:embed="rId53"/>
          <a:srcRect/>
          <a:stretch>
            <a:fillRect/>
          </a:stretch>
        </p:blipFill>
        <p:spPr bwMode="auto">
          <a:xfrm>
            <a:off x="-6572250" y="-1714500"/>
            <a:ext cx="22288500" cy="10287000"/>
          </a:xfrm>
          <a:prstGeom prst="rect">
            <a:avLst/>
          </a:prstGeom>
          <a:noFill/>
        </p:spPr>
      </p:pic>
      <p:pic>
        <p:nvPicPr>
          <p:cNvPr id="37942" name="Picture 54" descr="C:\Users\Ajay\Downloads\jira\Screenshot_20210409-024005_YouTube.jpg"/>
          <p:cNvPicPr>
            <a:picLocks noChangeAspect="1" noChangeArrowheads="1"/>
          </p:cNvPicPr>
          <p:nvPr/>
        </p:nvPicPr>
        <p:blipFill>
          <a:blip r:embed="rId54"/>
          <a:srcRect/>
          <a:stretch>
            <a:fillRect/>
          </a:stretch>
        </p:blipFill>
        <p:spPr bwMode="auto">
          <a:xfrm>
            <a:off x="-6572250" y="-1714500"/>
            <a:ext cx="22288500" cy="10287000"/>
          </a:xfrm>
          <a:prstGeom prst="rect">
            <a:avLst/>
          </a:prstGeom>
          <a:noFill/>
        </p:spPr>
      </p:pic>
      <p:pic>
        <p:nvPicPr>
          <p:cNvPr id="37943" name="Picture 55" descr="C:\Users\Ajay\Downloads\jira\Screenshot_20210409-024134_YouTube.jpg"/>
          <p:cNvPicPr>
            <a:picLocks noChangeAspect="1" noChangeArrowheads="1"/>
          </p:cNvPicPr>
          <p:nvPr/>
        </p:nvPicPr>
        <p:blipFill>
          <a:blip r:embed="rId55"/>
          <a:srcRect/>
          <a:stretch>
            <a:fillRect/>
          </a:stretch>
        </p:blipFill>
        <p:spPr bwMode="auto">
          <a:xfrm>
            <a:off x="-6572250" y="-1714500"/>
            <a:ext cx="22288500" cy="10287000"/>
          </a:xfrm>
          <a:prstGeom prst="rect">
            <a:avLst/>
          </a:prstGeom>
          <a:noFill/>
        </p:spPr>
      </p:pic>
      <p:pic>
        <p:nvPicPr>
          <p:cNvPr id="37944" name="Picture 56" descr="C:\Users\Ajay\Downloads\jira\Screenshot_20210409-024149_YouTube.jpg"/>
          <p:cNvPicPr>
            <a:picLocks noChangeAspect="1" noChangeArrowheads="1"/>
          </p:cNvPicPr>
          <p:nvPr/>
        </p:nvPicPr>
        <p:blipFill>
          <a:blip r:embed="rId56"/>
          <a:srcRect/>
          <a:stretch>
            <a:fillRect/>
          </a:stretch>
        </p:blipFill>
        <p:spPr bwMode="auto">
          <a:xfrm>
            <a:off x="-6572250" y="-1714500"/>
            <a:ext cx="22288500" cy="10287000"/>
          </a:xfrm>
          <a:prstGeom prst="rect">
            <a:avLst/>
          </a:prstGeom>
          <a:noFill/>
        </p:spPr>
      </p:pic>
      <p:pic>
        <p:nvPicPr>
          <p:cNvPr id="37945" name="Picture 57" descr="C:\Users\Ajay\Downloads\jira\Screenshot_20210409-024219_YouTube.jpg"/>
          <p:cNvPicPr>
            <a:picLocks noChangeAspect="1" noChangeArrowheads="1"/>
          </p:cNvPicPr>
          <p:nvPr/>
        </p:nvPicPr>
        <p:blipFill>
          <a:blip r:embed="rId57"/>
          <a:srcRect/>
          <a:stretch>
            <a:fillRect/>
          </a:stretch>
        </p:blipFill>
        <p:spPr bwMode="auto">
          <a:xfrm>
            <a:off x="-6572250" y="-1714500"/>
            <a:ext cx="22288500" cy="10287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TDM</a:t>
            </a:r>
            <a:endParaRPr lang="en-IN" dirty="0"/>
          </a:p>
        </p:txBody>
      </p:sp>
      <p:sp>
        <p:nvSpPr>
          <p:cNvPr id="3" name="Content Placeholder 2"/>
          <p:cNvSpPr>
            <a:spLocks noGrp="1"/>
          </p:cNvSpPr>
          <p:nvPr>
            <p:ph idx="1"/>
          </p:nvPr>
        </p:nvSpPr>
        <p:spPr/>
        <p:txBody>
          <a:bodyPr/>
          <a:lstStyle/>
          <a:p>
            <a:pPr>
              <a:buNone/>
            </a:pPr>
            <a:r>
              <a:rPr lang="en-IN" dirty="0" smtClean="0"/>
              <a:t>In this TDM use case:</a:t>
            </a:r>
          </a:p>
          <a:p>
            <a:r>
              <a:rPr lang="en-IN" dirty="0" smtClean="0"/>
              <a:t>Process 1: Creates new data and registers it into TDM</a:t>
            </a:r>
          </a:p>
          <a:p>
            <a:r>
              <a:rPr lang="en-IN" dirty="0" smtClean="0"/>
              <a:t>Process 2: Retrieves and uses the data then modifies the data in TDM</a:t>
            </a:r>
          </a:p>
          <a:p>
            <a:r>
              <a:rPr lang="en-IN" dirty="0" smtClean="0"/>
              <a:t>Process 3: Retrieves and uses the data and makes further modifications in TDM</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TDM</a:t>
            </a:r>
            <a:endParaRPr lang="en-IN" dirty="0"/>
          </a:p>
        </p:txBody>
      </p:sp>
      <p:sp>
        <p:nvSpPr>
          <p:cNvPr id="3" name="Content Placeholder 2"/>
          <p:cNvSpPr>
            <a:spLocks noGrp="1"/>
          </p:cNvSpPr>
          <p:nvPr>
            <p:ph idx="1"/>
          </p:nvPr>
        </p:nvSpPr>
        <p:spPr/>
        <p:txBody>
          <a:bodyPr>
            <a:normAutofit fontScale="77500" lnSpcReduction="20000"/>
          </a:bodyPr>
          <a:lstStyle/>
          <a:p>
            <a:r>
              <a:rPr lang="en-IN" dirty="0" smtClean="0"/>
              <a:t>Use the </a:t>
            </a:r>
            <a:r>
              <a:rPr lang="en-IN" dirty="0" err="1" smtClean="0"/>
              <a:t>TestCase</a:t>
            </a:r>
            <a:r>
              <a:rPr lang="en-IN" dirty="0" smtClean="0"/>
              <a:t>-Design section to create a Schema</a:t>
            </a:r>
          </a:p>
          <a:p>
            <a:r>
              <a:rPr lang="en-IN" dirty="0" smtClean="0"/>
              <a:t>Use the created Schema to create TDM Modules</a:t>
            </a:r>
          </a:p>
          <a:p>
            <a:r>
              <a:rPr lang="en-IN" dirty="0" smtClean="0"/>
              <a:t>Create new test data in the </a:t>
            </a:r>
            <a:r>
              <a:rPr lang="en-IN" dirty="0" err="1" smtClean="0"/>
              <a:t>SuT</a:t>
            </a:r>
            <a:r>
              <a:rPr lang="en-IN" dirty="0" smtClean="0"/>
              <a:t> with Tosca automation</a:t>
            </a:r>
          </a:p>
          <a:p>
            <a:r>
              <a:rPr lang="en-IN" dirty="0" smtClean="0"/>
              <a:t>Register test data in TDM using the created TDM Modules</a:t>
            </a:r>
          </a:p>
          <a:p>
            <a:r>
              <a:rPr lang="en-IN" dirty="0" smtClean="0"/>
              <a:t>Update test data in TDM using the created TDM Modules</a:t>
            </a:r>
          </a:p>
          <a:p>
            <a:r>
              <a:rPr lang="en-IN" dirty="0" smtClean="0"/>
              <a:t>Use TDM Test Data in the </a:t>
            </a:r>
            <a:r>
              <a:rPr lang="en-IN" dirty="0" err="1" smtClean="0"/>
              <a:t>SuT</a:t>
            </a:r>
            <a:r>
              <a:rPr lang="en-IN" dirty="0" smtClean="0"/>
              <a:t> with Tosca automation</a:t>
            </a:r>
          </a:p>
          <a:p>
            <a:r>
              <a:rPr lang="en-IN" dirty="0" smtClean="0"/>
              <a:t>Retrieve test data from TDM using the created TDM Modules</a:t>
            </a:r>
          </a:p>
          <a:p>
            <a:r>
              <a:rPr lang="en-US" dirty="0" smtClean="0"/>
              <a:t>Copy DLL in to C:\Program Files (x86)\TRICENTIS\Tosca </a:t>
            </a:r>
            <a:r>
              <a:rPr lang="en-US" dirty="0" err="1" smtClean="0"/>
              <a:t>Testsuite</a:t>
            </a:r>
            <a:r>
              <a:rPr lang="en-US" dirty="0" smtClean="0"/>
              <a:t>\</a:t>
            </a:r>
            <a:r>
              <a:rPr lang="en-US" dirty="0" err="1" smtClean="0"/>
              <a:t>ToscaCommander</a:t>
            </a:r>
            <a:endParaRPr lang="en-US" dirty="0" smtClean="0"/>
          </a:p>
          <a:p>
            <a:endParaRPr lang="en-IN" dirty="0" smtClean="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TDM</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Tosca’s TDM supports the following types of databases:</a:t>
            </a:r>
          </a:p>
          <a:p>
            <a:r>
              <a:rPr lang="en-IN" dirty="0" smtClean="0"/>
              <a:t>• MS SQL Server</a:t>
            </a:r>
          </a:p>
          <a:p>
            <a:r>
              <a:rPr lang="en-IN" dirty="0" smtClean="0"/>
              <a:t>• DB2</a:t>
            </a:r>
          </a:p>
          <a:p>
            <a:r>
              <a:rPr lang="en-IN" dirty="0" smtClean="0"/>
              <a:t>• Oracle</a:t>
            </a:r>
          </a:p>
          <a:p>
            <a:r>
              <a:rPr lang="en-IN" dirty="0" smtClean="0"/>
              <a:t>• </a:t>
            </a:r>
            <a:r>
              <a:rPr lang="en-IN" dirty="0" err="1" smtClean="0"/>
              <a:t>SQLite</a:t>
            </a:r>
            <a:endParaRPr lang="en-IN" dirty="0" smtClean="0"/>
          </a:p>
          <a:p>
            <a:endParaRPr lang="en-IN" dirty="0" smtClean="0"/>
          </a:p>
          <a:p>
            <a:r>
              <a:rPr lang="en-IN" dirty="0" smtClean="0"/>
              <a:t>We will be using an </a:t>
            </a:r>
            <a:r>
              <a:rPr lang="en-IN" dirty="0" err="1" smtClean="0"/>
              <a:t>SQLite</a:t>
            </a:r>
            <a:r>
              <a:rPr lang="en-IN" dirty="0" smtClean="0"/>
              <a:t> database for the purpose of this training</a:t>
            </a:r>
          </a:p>
          <a:p>
            <a:endParaRPr lang="en-IN" dirty="0" smtClean="0"/>
          </a:p>
          <a:p>
            <a:r>
              <a:rPr lang="en-IN" dirty="0" smtClean="0"/>
              <a:t>MS SQL Server (server=</a:t>
            </a:r>
            <a:r>
              <a:rPr lang="en-IN" dirty="0" err="1" smtClean="0"/>
              <a:t>localhost;database</a:t>
            </a:r>
            <a:r>
              <a:rPr lang="en-IN" dirty="0" smtClean="0"/>
              <a:t>=</a:t>
            </a:r>
            <a:r>
              <a:rPr lang="en-IN" dirty="0" err="1" smtClean="0"/>
              <a:t>test;uid</a:t>
            </a:r>
            <a:r>
              <a:rPr lang="en-IN" dirty="0" smtClean="0"/>
              <a:t>=</a:t>
            </a:r>
            <a:r>
              <a:rPr lang="en-IN" dirty="0" err="1" smtClean="0"/>
              <a:t>test;pwd</a:t>
            </a:r>
            <a:r>
              <a:rPr lang="en-IN" dirty="0" smtClean="0"/>
              <a:t>=12345)</a:t>
            </a:r>
          </a:p>
          <a:p>
            <a:r>
              <a:rPr lang="en-IN" dirty="0" smtClean="0"/>
              <a:t>• DB2 (server=</a:t>
            </a:r>
            <a:r>
              <a:rPr lang="en-IN" dirty="0" err="1" smtClean="0"/>
              <a:t>localhost;database</a:t>
            </a:r>
            <a:r>
              <a:rPr lang="en-IN" dirty="0" smtClean="0"/>
              <a:t>=</a:t>
            </a:r>
            <a:r>
              <a:rPr lang="en-IN" dirty="0" err="1" smtClean="0"/>
              <a:t>default;uid</a:t>
            </a:r>
            <a:r>
              <a:rPr lang="en-IN" dirty="0" smtClean="0"/>
              <a:t>=</a:t>
            </a:r>
            <a:r>
              <a:rPr lang="en-IN" dirty="0" err="1" smtClean="0"/>
              <a:t>test;pwd</a:t>
            </a:r>
            <a:r>
              <a:rPr lang="en-IN" dirty="0" smtClean="0"/>
              <a:t>=12345)</a:t>
            </a:r>
          </a:p>
          <a:p>
            <a:r>
              <a:rPr lang="en-IN" dirty="0" smtClean="0"/>
              <a:t>• Oracle (Data Source=</a:t>
            </a:r>
            <a:r>
              <a:rPr lang="en-IN" dirty="0" err="1" smtClean="0"/>
              <a:t>test;User</a:t>
            </a:r>
            <a:r>
              <a:rPr lang="en-IN" dirty="0" smtClean="0"/>
              <a:t> Id=</a:t>
            </a:r>
            <a:r>
              <a:rPr lang="en-IN" dirty="0" err="1" smtClean="0"/>
              <a:t>test;Password</a:t>
            </a:r>
            <a:r>
              <a:rPr lang="en-IN" dirty="0" smtClean="0"/>
              <a:t>=12345;)</a:t>
            </a:r>
          </a:p>
          <a:p>
            <a:r>
              <a:rPr lang="en-IN" dirty="0" smtClean="0"/>
              <a:t>• </a:t>
            </a:r>
            <a:r>
              <a:rPr lang="en-IN" dirty="0" err="1" smtClean="0"/>
              <a:t>SQLite</a:t>
            </a:r>
            <a:r>
              <a:rPr lang="en-IN" dirty="0" smtClean="0"/>
              <a:t> ("C:\TDM\tdmdatabase.db)</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TDM</a:t>
            </a:r>
            <a:endParaRPr lang="en-IN" dirty="0"/>
          </a:p>
        </p:txBody>
      </p:sp>
      <p:sp>
        <p:nvSpPr>
          <p:cNvPr id="3" name="Content Placeholder 2"/>
          <p:cNvSpPr>
            <a:spLocks noGrp="1"/>
          </p:cNvSpPr>
          <p:nvPr>
            <p:ph idx="1"/>
          </p:nvPr>
        </p:nvSpPr>
        <p:spPr>
          <a:xfrm>
            <a:off x="457200" y="1285860"/>
            <a:ext cx="8229600" cy="4840303"/>
          </a:xfrm>
        </p:spPr>
        <p:txBody>
          <a:bodyPr>
            <a:normAutofit/>
          </a:bodyPr>
          <a:lstStyle/>
          <a:p>
            <a:r>
              <a:rPr lang="en-IN" sz="1400" dirty="0" smtClean="0"/>
              <a:t>Before continuing you will need to complete the following tasks:</a:t>
            </a:r>
          </a:p>
          <a:p>
            <a:pPr lvl="1"/>
            <a:r>
              <a:rPr lang="en-IN" sz="1400" dirty="0" smtClean="0"/>
              <a:t>Download and install the TDM </a:t>
            </a:r>
            <a:r>
              <a:rPr lang="en-IN" sz="1400" dirty="0" err="1" smtClean="0"/>
              <a:t>AddOn</a:t>
            </a:r>
            <a:r>
              <a:rPr lang="en-IN" sz="1400" dirty="0" smtClean="0"/>
              <a:t>.</a:t>
            </a:r>
          </a:p>
          <a:p>
            <a:pPr lvl="1"/>
            <a:r>
              <a:rPr lang="en-IN" sz="1400" dirty="0" smtClean="0"/>
              <a:t>Download and save the </a:t>
            </a:r>
            <a:r>
              <a:rPr lang="en-IN" sz="1400" dirty="0" err="1" smtClean="0"/>
              <a:t>SQLite</a:t>
            </a:r>
            <a:r>
              <a:rPr lang="en-IN" sz="1400" dirty="0" smtClean="0"/>
              <a:t> database file.</a:t>
            </a:r>
          </a:p>
          <a:p>
            <a:pPr>
              <a:buNone/>
            </a:pPr>
            <a:endParaRPr lang="en-IN" sz="1400" dirty="0" smtClean="0"/>
          </a:p>
          <a:p>
            <a:r>
              <a:rPr lang="en-IN" sz="1400" dirty="0" smtClean="0"/>
              <a:t>The Test configuration parameter must have the Name “</a:t>
            </a:r>
            <a:r>
              <a:rPr lang="en-IN" sz="1400" dirty="0" err="1" smtClean="0"/>
              <a:t>TDMConnection</a:t>
            </a:r>
            <a:r>
              <a:rPr lang="en-IN" sz="1400" dirty="0" smtClean="0"/>
              <a:t>”</a:t>
            </a:r>
          </a:p>
          <a:p>
            <a:r>
              <a:rPr lang="en-IN" sz="1400" dirty="0" smtClean="0"/>
              <a:t>The Value entered will specify the type of database and the location of your database (Example:</a:t>
            </a:r>
          </a:p>
          <a:p>
            <a:r>
              <a:rPr lang="en-IN" sz="1400" dirty="0" err="1" smtClean="0"/>
              <a:t>SQLite</a:t>
            </a:r>
            <a:r>
              <a:rPr lang="en-IN" sz="1400" dirty="0" smtClean="0"/>
              <a:t>(C:\TDM\TDM_Demo.db)</a:t>
            </a:r>
          </a:p>
          <a:p>
            <a:r>
              <a:rPr lang="en-IN" sz="1400" dirty="0" smtClean="0"/>
              <a:t>The Test configuration parameter must be not only be specified in </a:t>
            </a:r>
            <a:r>
              <a:rPr lang="en-IN" sz="1400" dirty="0" err="1" smtClean="0"/>
              <a:t>TestCase</a:t>
            </a:r>
            <a:r>
              <a:rPr lang="en-IN" sz="1400" dirty="0" smtClean="0"/>
              <a:t>-Design, but in</a:t>
            </a:r>
          </a:p>
          <a:p>
            <a:r>
              <a:rPr lang="en-IN" sz="1400" dirty="0" smtClean="0"/>
              <a:t>every other section of Tosca which uses TDM.</a:t>
            </a:r>
          </a:p>
          <a:p>
            <a:r>
              <a:rPr lang="en-IN" sz="1400" dirty="0" smtClean="0"/>
              <a:t>In order for the TDM </a:t>
            </a:r>
            <a:r>
              <a:rPr lang="en-IN" sz="1400" dirty="0" err="1" smtClean="0"/>
              <a:t>AddOn</a:t>
            </a:r>
            <a:r>
              <a:rPr lang="en-IN" sz="1400" dirty="0" smtClean="0"/>
              <a:t> to work, it is necessary to define the Test configuration parameter</a:t>
            </a:r>
          </a:p>
          <a:p>
            <a:r>
              <a:rPr lang="en-IN" sz="1400" dirty="0" smtClean="0"/>
              <a:t>on the highest possible level (e.g. Project level)*</a:t>
            </a:r>
          </a:p>
          <a:p>
            <a:r>
              <a:rPr lang="en-IN" sz="1400" dirty="0" smtClean="0"/>
              <a:t>This ensures also that all the sections below will inherit the Test configuration parameter.</a:t>
            </a:r>
          </a:p>
          <a:p>
            <a:r>
              <a:rPr lang="en-IN" sz="1400" dirty="0" smtClean="0"/>
              <a:t>Examples: Once again, here are some examples of connection strings, which can be entered as</a:t>
            </a:r>
          </a:p>
          <a:p>
            <a:r>
              <a:rPr lang="en-IN" sz="1400" dirty="0" smtClean="0"/>
              <a:t>a Value for a Test configuration parameter for other databases:</a:t>
            </a:r>
          </a:p>
          <a:p>
            <a:r>
              <a:rPr lang="en-IN" sz="1400" dirty="0" smtClean="0"/>
              <a:t>MS SQL Server (server=</a:t>
            </a:r>
            <a:r>
              <a:rPr lang="en-IN" sz="1400" dirty="0" err="1" smtClean="0"/>
              <a:t>localhost;database</a:t>
            </a:r>
            <a:r>
              <a:rPr lang="en-IN" sz="1400" dirty="0" smtClean="0"/>
              <a:t>=</a:t>
            </a:r>
            <a:r>
              <a:rPr lang="en-IN" sz="1400" dirty="0" err="1" smtClean="0"/>
              <a:t>test;uid</a:t>
            </a:r>
            <a:r>
              <a:rPr lang="en-IN" sz="1400" dirty="0" smtClean="0"/>
              <a:t>=</a:t>
            </a:r>
            <a:r>
              <a:rPr lang="en-IN" sz="1400" dirty="0" err="1" smtClean="0"/>
              <a:t>test;pwd</a:t>
            </a:r>
            <a:r>
              <a:rPr lang="en-IN" sz="1400" dirty="0" smtClean="0"/>
              <a:t>=12345)</a:t>
            </a:r>
          </a:p>
          <a:p>
            <a:r>
              <a:rPr lang="en-IN" sz="1400" dirty="0" smtClean="0"/>
              <a:t>DB2 (server=</a:t>
            </a:r>
            <a:r>
              <a:rPr lang="en-IN" sz="1400" dirty="0" err="1" smtClean="0"/>
              <a:t>localhost;database</a:t>
            </a:r>
            <a:r>
              <a:rPr lang="en-IN" sz="1400" dirty="0" smtClean="0"/>
              <a:t>=</a:t>
            </a:r>
            <a:r>
              <a:rPr lang="en-IN" sz="1400" dirty="0" err="1" smtClean="0"/>
              <a:t>default;uid</a:t>
            </a:r>
            <a:r>
              <a:rPr lang="en-IN" sz="1400" dirty="0" smtClean="0"/>
              <a:t>=</a:t>
            </a:r>
            <a:r>
              <a:rPr lang="en-IN" sz="1400" dirty="0" err="1" smtClean="0"/>
              <a:t>test;pwd</a:t>
            </a:r>
            <a:r>
              <a:rPr lang="en-IN" sz="1400" dirty="0" smtClean="0"/>
              <a:t>=12345)</a:t>
            </a:r>
          </a:p>
          <a:p>
            <a:r>
              <a:rPr lang="en-IN" sz="1400" dirty="0" smtClean="0"/>
              <a:t>Oracle (Data Source=</a:t>
            </a:r>
            <a:r>
              <a:rPr lang="en-IN" sz="1400" dirty="0" err="1" smtClean="0"/>
              <a:t>test;User</a:t>
            </a:r>
            <a:r>
              <a:rPr lang="en-IN" sz="1400" dirty="0" smtClean="0"/>
              <a:t> Id=</a:t>
            </a:r>
            <a:r>
              <a:rPr lang="en-IN" sz="1400" dirty="0" err="1" smtClean="0"/>
              <a:t>test;Password</a:t>
            </a:r>
            <a:r>
              <a:rPr lang="en-IN" sz="1400" dirty="0" smtClean="0"/>
              <a:t>=12345;)</a:t>
            </a:r>
          </a:p>
          <a:p>
            <a:r>
              <a:rPr lang="en-US" sz="1400" dirty="0" smtClean="0"/>
              <a:t>{TDM[</a:t>
            </a:r>
            <a:r>
              <a:rPr lang="en-US" sz="1400" dirty="0" err="1" smtClean="0"/>
              <a:t>tabname.colname</a:t>
            </a:r>
            <a:r>
              <a:rPr lang="en-US" sz="1400" dirty="0" smtClean="0"/>
              <a:t>]}</a:t>
            </a:r>
            <a:endParaRPr lang="en-I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TQL</a:t>
            </a:r>
            <a:endParaRPr lang="en-IN" dirty="0"/>
          </a:p>
        </p:txBody>
      </p:sp>
      <p:sp>
        <p:nvSpPr>
          <p:cNvPr id="3" name="Content Placeholder 2"/>
          <p:cNvSpPr>
            <a:spLocks noGrp="1"/>
          </p:cNvSpPr>
          <p:nvPr>
            <p:ph idx="1"/>
          </p:nvPr>
        </p:nvSpPr>
        <p:spPr>
          <a:xfrm>
            <a:off x="457200" y="1571612"/>
            <a:ext cx="8229600" cy="4525963"/>
          </a:xfrm>
        </p:spPr>
        <p:txBody>
          <a:bodyPr>
            <a:normAutofit/>
          </a:bodyPr>
          <a:lstStyle/>
          <a:p>
            <a:endParaRPr lang="en-IN" sz="2000" dirty="0" smtClean="0"/>
          </a:p>
          <a:p>
            <a:r>
              <a:rPr lang="en-US" sz="2000" dirty="0" smtClean="0"/>
              <a:t>What is TQL</a:t>
            </a:r>
            <a:endParaRPr lang="en-IN" sz="2000" dirty="0" smtClean="0"/>
          </a:p>
          <a:p>
            <a:pPr lvl="1"/>
            <a:r>
              <a:rPr lang="en-IN" sz="1600" dirty="0" smtClean="0"/>
              <a:t>TQL is a powerful search tool that allows you complex, section combining searches</a:t>
            </a:r>
          </a:p>
          <a:p>
            <a:pPr lvl="1"/>
            <a:r>
              <a:rPr lang="en-IN" sz="1600" dirty="0" smtClean="0"/>
              <a:t>The starting point and the used arrow operator define the outcome of the search</a:t>
            </a:r>
          </a:p>
          <a:p>
            <a:pPr lvl="1"/>
            <a:r>
              <a:rPr lang="en-IN" sz="1600" dirty="0" smtClean="0"/>
              <a:t>Queries can be saved in Virtual Folders </a:t>
            </a:r>
          </a:p>
          <a:p>
            <a:pPr marL="342900" lvl="1" indent="-342900">
              <a:buFont typeface="Arial" pitchFamily="34" charset="0"/>
              <a:buChar char="•"/>
            </a:pPr>
            <a:r>
              <a:rPr lang="en-US" sz="2000" dirty="0" smtClean="0"/>
              <a:t>Why TQL?</a:t>
            </a:r>
          </a:p>
          <a:p>
            <a:pPr marL="342900" lvl="1" indent="-342900">
              <a:buFont typeface="Arial" pitchFamily="34" charset="0"/>
              <a:buChar char="•"/>
            </a:pPr>
            <a:r>
              <a:rPr lang="en-US" sz="2000" dirty="0" smtClean="0"/>
              <a:t>Syntax</a:t>
            </a:r>
          </a:p>
          <a:p>
            <a:r>
              <a:rPr lang="en-IN" dirty="0" smtClean="0"/>
              <a:t>query ::= {</a:t>
            </a:r>
            <a:r>
              <a:rPr lang="en-IN" dirty="0" err="1" smtClean="0"/>
              <a:t>arrowOperator</a:t>
            </a:r>
            <a:r>
              <a:rPr lang="en-IN" dirty="0" smtClean="0"/>
              <a:t> [</a:t>
            </a:r>
            <a:r>
              <a:rPr lang="en-IN" dirty="0" err="1" smtClean="0"/>
              <a:t>returnToken</a:t>
            </a:r>
            <a:r>
              <a:rPr lang="en-IN" dirty="0" smtClean="0"/>
              <a:t>] </a:t>
            </a:r>
            <a:r>
              <a:rPr lang="en-IN" dirty="0" err="1" smtClean="0"/>
              <a:t>searchExpression</a:t>
            </a:r>
            <a:r>
              <a:rPr lang="en-IN" dirty="0" smtClean="0"/>
              <a:t>}</a:t>
            </a:r>
          </a:p>
          <a:p>
            <a:pPr marL="342900" lvl="1" indent="-342900">
              <a:buFont typeface="Arial" pitchFamily="34" charset="0"/>
              <a:buChar char="•"/>
            </a:pPr>
            <a:r>
              <a:rPr lang="en-US" sz="2000" dirty="0" smtClean="0"/>
              <a:t>-&gt;</a:t>
            </a:r>
            <a:r>
              <a:rPr lang="en-US" sz="2000" dirty="0" err="1" smtClean="0"/>
              <a:t>SUPPARTS:Module</a:t>
            </a:r>
            <a:endParaRPr lang="en-US" sz="2000" dirty="0" smtClean="0"/>
          </a:p>
          <a:p>
            <a:pPr marL="342900" lvl="1" indent="-342900">
              <a:buFont typeface="Arial" pitchFamily="34" charset="0"/>
              <a:buChar char="•"/>
            </a:pPr>
            <a:r>
              <a:rPr lang="en-US" sz="2000" b="1" dirty="0" smtClean="0"/>
              <a:t>=&gt;</a:t>
            </a:r>
            <a:r>
              <a:rPr lang="en-US" sz="2000" b="1" dirty="0" err="1" smtClean="0"/>
              <a:t>SUBPARTS:TestCase</a:t>
            </a:r>
            <a:endParaRPr lang="en-US" sz="2000" dirty="0" smtClean="0"/>
          </a:p>
          <a:p>
            <a:pPr lvl="1">
              <a:buNone/>
            </a:pPr>
            <a:endParaRPr lang="en-IN" sz="1600" dirty="0" smtClean="0"/>
          </a:p>
          <a:p>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TQL</a:t>
            </a:r>
            <a:endParaRPr lang="en-IN" dirty="0"/>
          </a:p>
        </p:txBody>
      </p:sp>
      <p:pic>
        <p:nvPicPr>
          <p:cNvPr id="19458" name="Picture 2"/>
          <p:cNvPicPr>
            <a:picLocks noGrp="1" noChangeAspect="1" noChangeArrowheads="1"/>
          </p:cNvPicPr>
          <p:nvPr>
            <p:ph idx="1"/>
          </p:nvPr>
        </p:nvPicPr>
        <p:blipFill>
          <a:blip r:embed="rId2"/>
          <a:srcRect l="10066" t="18309" r="29589" b="24868"/>
          <a:stretch>
            <a:fillRect/>
          </a:stretch>
        </p:blipFill>
        <p:spPr bwMode="auto">
          <a:xfrm>
            <a:off x="1071538" y="1643050"/>
            <a:ext cx="6611984" cy="457203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2592</TotalTime>
  <Words>1002</Words>
  <Application>Microsoft Office PowerPoint</Application>
  <PresentationFormat>On-screen Show (4:3)</PresentationFormat>
  <Paragraphs>211</Paragraphs>
  <Slides>37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Office Theme</vt:lpstr>
      <vt:lpstr>Packager Shell Object</vt:lpstr>
      <vt:lpstr>Slide 1</vt:lpstr>
      <vt:lpstr>TCShell</vt:lpstr>
      <vt:lpstr>Script mode</vt:lpstr>
      <vt:lpstr>TDM</vt:lpstr>
      <vt:lpstr>TDM</vt:lpstr>
      <vt:lpstr>TDM</vt:lpstr>
      <vt:lpstr>TDM</vt:lpstr>
      <vt:lpstr>TQL</vt:lpstr>
      <vt:lpstr>TQL</vt:lpstr>
      <vt:lpstr>Tosca object model </vt:lpstr>
      <vt:lpstr>Structure of query</vt:lpstr>
      <vt:lpstr>Operators</vt:lpstr>
      <vt:lpstr>Functions</vt:lpstr>
      <vt:lpstr>BASIC TQL</vt:lpstr>
      <vt:lpstr>Slide 15</vt:lpstr>
      <vt:lpstr>Slide 16</vt:lpstr>
      <vt:lpstr>Test Mandates</vt:lpstr>
      <vt:lpstr>TDS</vt:lpstr>
      <vt:lpstr>Slide 19</vt:lpstr>
      <vt:lpstr>DB Module</vt:lpstr>
      <vt:lpstr>Open Connection</vt:lpstr>
      <vt:lpstr>Run SQL Commands</vt:lpstr>
      <vt:lpstr>Close Connection</vt:lpstr>
      <vt:lpstr>ALM</vt:lpstr>
      <vt:lpstr>SAP FIORI</vt:lpstr>
      <vt:lpstr>SAP ECC</vt:lpstr>
      <vt:lpstr>SAP Successfactor </vt:lpstr>
      <vt:lpstr>Scan mobile applications</vt:lpstr>
      <vt:lpstr>Prepare Android test automation</vt:lpstr>
      <vt:lpstr>Start the Mobile Scan and connect to your device</vt:lpstr>
      <vt:lpstr>Slide 31</vt:lpstr>
      <vt:lpstr>Slide 32</vt:lpstr>
      <vt:lpstr>Slide 33</vt:lpstr>
      <vt:lpstr>Slide 34</vt:lpstr>
      <vt:lpstr>Select controls you want to steer.</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Ajay</dc:creator>
  <cp:lastModifiedBy>Ajay</cp:lastModifiedBy>
  <cp:revision>103</cp:revision>
  <dcterms:created xsi:type="dcterms:W3CDTF">2021-03-24T16:40:03Z</dcterms:created>
  <dcterms:modified xsi:type="dcterms:W3CDTF">2021-04-09T04:37:54Z</dcterms:modified>
</cp:coreProperties>
</file>